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</p:sldMasterIdLst>
  <p:notesMasterIdLst>
    <p:notesMasterId r:id="rId69"/>
  </p:notesMasterIdLst>
  <p:handoutMasterIdLst>
    <p:handoutMasterId r:id="rId70"/>
  </p:handoutMasterIdLst>
  <p:sldIdLst>
    <p:sldId id="492" r:id="rId2"/>
    <p:sldId id="369" r:id="rId3"/>
    <p:sldId id="371" r:id="rId4"/>
    <p:sldId id="319" r:id="rId5"/>
    <p:sldId id="395" r:id="rId6"/>
    <p:sldId id="433" r:id="rId7"/>
    <p:sldId id="438" r:id="rId8"/>
    <p:sldId id="434" r:id="rId9"/>
    <p:sldId id="321" r:id="rId10"/>
    <p:sldId id="269" r:id="rId11"/>
    <p:sldId id="362" r:id="rId12"/>
    <p:sldId id="360" r:id="rId13"/>
    <p:sldId id="361" r:id="rId14"/>
    <p:sldId id="379" r:id="rId15"/>
    <p:sldId id="357" r:id="rId16"/>
    <p:sldId id="381" r:id="rId17"/>
    <p:sldId id="483" r:id="rId18"/>
    <p:sldId id="383" r:id="rId19"/>
    <p:sldId id="373" r:id="rId20"/>
    <p:sldId id="418" r:id="rId21"/>
    <p:sldId id="419" r:id="rId22"/>
    <p:sldId id="530" r:id="rId23"/>
    <p:sldId id="439" r:id="rId24"/>
    <p:sldId id="440" r:id="rId25"/>
    <p:sldId id="531" r:id="rId26"/>
    <p:sldId id="532" r:id="rId27"/>
    <p:sldId id="442" r:id="rId28"/>
    <p:sldId id="445" r:id="rId29"/>
    <p:sldId id="533" r:id="rId30"/>
    <p:sldId id="536" r:id="rId31"/>
    <p:sldId id="537" r:id="rId32"/>
    <p:sldId id="538" r:id="rId33"/>
    <p:sldId id="539" r:id="rId34"/>
    <p:sldId id="540" r:id="rId35"/>
    <p:sldId id="541" r:id="rId36"/>
    <p:sldId id="542" r:id="rId37"/>
    <p:sldId id="543" r:id="rId38"/>
    <p:sldId id="544" r:id="rId39"/>
    <p:sldId id="545" r:id="rId40"/>
    <p:sldId id="551" r:id="rId41"/>
    <p:sldId id="561" r:id="rId42"/>
    <p:sldId id="550" r:id="rId43"/>
    <p:sldId id="549" r:id="rId44"/>
    <p:sldId id="548" r:id="rId45"/>
    <p:sldId id="568" r:id="rId46"/>
    <p:sldId id="569" r:id="rId47"/>
    <p:sldId id="555" r:id="rId48"/>
    <p:sldId id="556" r:id="rId49"/>
    <p:sldId id="557" r:id="rId50"/>
    <p:sldId id="558" r:id="rId51"/>
    <p:sldId id="559" r:id="rId52"/>
    <p:sldId id="560" r:id="rId53"/>
    <p:sldId id="436" r:id="rId54"/>
    <p:sldId id="259" r:id="rId55"/>
    <p:sldId id="372" r:id="rId56"/>
    <p:sldId id="363" r:id="rId57"/>
    <p:sldId id="416" r:id="rId58"/>
    <p:sldId id="295" r:id="rId59"/>
    <p:sldId id="311" r:id="rId60"/>
    <p:sldId id="312" r:id="rId61"/>
    <p:sldId id="313" r:id="rId62"/>
    <p:sldId id="315" r:id="rId63"/>
    <p:sldId id="391" r:id="rId64"/>
    <p:sldId id="320" r:id="rId65"/>
    <p:sldId id="282" r:id="rId66"/>
    <p:sldId id="374" r:id="rId67"/>
    <p:sldId id="377" r:id="rId68"/>
  </p:sldIdLst>
  <p:sldSz cx="9144000" cy="6858000" type="letter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9FFC4"/>
    <a:srgbClr val="FFFF00"/>
    <a:srgbClr val="FFFFFF"/>
    <a:srgbClr val="00CC66"/>
    <a:srgbClr val="009A4D"/>
    <a:srgbClr val="006633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94432" autoAdjust="0"/>
  </p:normalViewPr>
  <p:slideViewPr>
    <p:cSldViewPr>
      <p:cViewPr varScale="1">
        <p:scale>
          <a:sx n="70" d="100"/>
          <a:sy n="70" d="100"/>
        </p:scale>
        <p:origin x="912" y="72"/>
      </p:cViewPr>
      <p:guideLst>
        <p:guide orient="horz" pos="81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-1459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75020038662832"/>
          <c:y val="0.16824644323475724"/>
          <c:w val="0.85726201141025027"/>
          <c:h val="0.5640568681367215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K-12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Sheet1!$B$1:$L$1</c:f>
              <c:strCache>
                <c:ptCount val="11"/>
                <c:pt idx="0">
                  <c:v>2004-05</c:v>
                </c:pt>
                <c:pt idx="1">
                  <c:v>2005-06</c:v>
                </c:pt>
                <c:pt idx="2">
                  <c:v>2006-07</c:v>
                </c:pt>
                <c:pt idx="3">
                  <c:v>2007-08</c:v>
                </c:pt>
                <c:pt idx="4">
                  <c:v>2008-09</c:v>
                </c:pt>
                <c:pt idx="5">
                  <c:v>2009-10</c:v>
                </c:pt>
                <c:pt idx="6">
                  <c:v>2010-11</c:v>
                </c:pt>
                <c:pt idx="7">
                  <c:v>2011-12</c:v>
                </c:pt>
                <c:pt idx="8">
                  <c:v>2012-13</c:v>
                </c:pt>
                <c:pt idx="9">
                  <c:v>2013-14</c:v>
                </c:pt>
                <c:pt idx="10">
                  <c:v>2014-15</c:v>
                </c:pt>
              </c:strCache>
            </c:strRef>
          </c:cat>
          <c:val>
            <c:numRef>
              <c:f>Sheet1!$B$2:$L$2</c:f>
              <c:numCache>
                <c:formatCode>General</c:formatCode>
                <c:ptCount val="11"/>
                <c:pt idx="0">
                  <c:v>1696</c:v>
                </c:pt>
                <c:pt idx="1">
                  <c:v>1667</c:v>
                </c:pt>
                <c:pt idx="2">
                  <c:v>1689</c:v>
                </c:pt>
                <c:pt idx="3">
                  <c:v>1627</c:v>
                </c:pt>
                <c:pt idx="4">
                  <c:v>1653</c:v>
                </c:pt>
                <c:pt idx="5">
                  <c:v>1626</c:v>
                </c:pt>
                <c:pt idx="6">
                  <c:v>1633</c:v>
                </c:pt>
                <c:pt idx="7">
                  <c:v>1609</c:v>
                </c:pt>
                <c:pt idx="8">
                  <c:v>1573</c:v>
                </c:pt>
                <c:pt idx="9">
                  <c:v>1551</c:v>
                </c:pt>
                <c:pt idx="10">
                  <c:v>1502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4K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Sheet1!$B$1:$L$1</c:f>
              <c:strCache>
                <c:ptCount val="11"/>
                <c:pt idx="0">
                  <c:v>2004-05</c:v>
                </c:pt>
                <c:pt idx="1">
                  <c:v>2005-06</c:v>
                </c:pt>
                <c:pt idx="2">
                  <c:v>2006-07</c:v>
                </c:pt>
                <c:pt idx="3">
                  <c:v>2007-08</c:v>
                </c:pt>
                <c:pt idx="4">
                  <c:v>2008-09</c:v>
                </c:pt>
                <c:pt idx="5">
                  <c:v>2009-10</c:v>
                </c:pt>
                <c:pt idx="6">
                  <c:v>2010-11</c:v>
                </c:pt>
                <c:pt idx="7">
                  <c:v>2011-12</c:v>
                </c:pt>
                <c:pt idx="8">
                  <c:v>2012-13</c:v>
                </c:pt>
                <c:pt idx="9">
                  <c:v>2013-14</c:v>
                </c:pt>
                <c:pt idx="10">
                  <c:v>2014-15</c:v>
                </c:pt>
              </c:strCache>
            </c:strRef>
          </c:cat>
          <c:val>
            <c:numRef>
              <c:f>Sheet1!$B$3:$L$3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91</c:v>
                </c:pt>
                <c:pt idx="4">
                  <c:v>105</c:v>
                </c:pt>
                <c:pt idx="5">
                  <c:v>101</c:v>
                </c:pt>
                <c:pt idx="6">
                  <c:v>93</c:v>
                </c:pt>
                <c:pt idx="7">
                  <c:v>104</c:v>
                </c:pt>
                <c:pt idx="8">
                  <c:v>87</c:v>
                </c:pt>
                <c:pt idx="9">
                  <c:v>79</c:v>
                </c:pt>
                <c:pt idx="10">
                  <c:v>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0228304"/>
        <c:axId val="130228696"/>
      </c:barChart>
      <c:catAx>
        <c:axId val="130228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-264000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1302286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0228696"/>
        <c:scaling>
          <c:orientation val="minMax"/>
          <c:max val="1800"/>
          <c:min val="14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130228304"/>
        <c:crosses val="autoZero"/>
        <c:crossBetween val="between"/>
        <c:majorUnit val="100"/>
      </c:valAx>
      <c:spPr>
        <a:noFill/>
        <a:ln w="12700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4001143382526286"/>
          <c:y val="1.9236636556055252E-2"/>
          <c:w val="0.18735362997658081"/>
          <c:h val="8.5308056872037921E-2"/>
        </c:manualLayout>
      </c:layout>
      <c:overlay val="0"/>
      <c:spPr>
        <a:noFill/>
        <a:ln w="3175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Tahoma"/>
              <a:ea typeface="Tahoma"/>
              <a:cs typeface="Tahoma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63538873994638"/>
          <c:y val="0.24535315985130113"/>
          <c:w val="0.36997319034852549"/>
          <c:h val="0.5130111524163568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chemeClr val="accent1"/>
            </a:solidFill>
            <a:ln w="17984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</c:dPt>
          <c:dPt>
            <c:idx val="1"/>
            <c:bubble3D val="0"/>
            <c:spPr>
              <a:solidFill>
                <a:schemeClr val="accent2"/>
              </a:solidFill>
              <a:ln w="17984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7984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35968">
                <a:noFill/>
              </a:ln>
            </c:spPr>
            <c:txPr>
              <a:bodyPr/>
              <a:lstStyle/>
              <a:p>
                <a:pPr>
                  <a:defRPr sz="2018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Sheet1!$B$1:$D$1</c:f>
              <c:strCache>
                <c:ptCount val="3"/>
                <c:pt idx="0">
                  <c:v>Property Taxes (LOCAL)</c:v>
                </c:pt>
                <c:pt idx="1">
                  <c:v>Equalization Aid (STATE)</c:v>
                </c:pt>
                <c:pt idx="2">
                  <c:v>Other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0.74</c:v>
                </c:pt>
                <c:pt idx="1">
                  <c:v>0.19</c:v>
                </c:pt>
                <c:pt idx="2">
                  <c:v>7.0000000000000007E-2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3596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3045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327077747989278"/>
          <c:y val="0.25890736342042753"/>
          <c:w val="0.27479892761394104"/>
          <c:h val="0.48693586698337293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chemeClr val="accent1"/>
            </a:solidFill>
            <a:ln w="20509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</c:dPt>
          <c:dPt>
            <c:idx val="1"/>
            <c:bubble3D val="0"/>
            <c:spPr>
              <a:solidFill>
                <a:schemeClr val="accent2"/>
              </a:solidFill>
              <a:ln w="20509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20509">
                <a:solidFill>
                  <a:schemeClr val="tx1"/>
                </a:solidFill>
                <a:prstDash val="solid"/>
              </a:ln>
            </c:spPr>
          </c:dPt>
          <c:dLbls>
            <c:dLbl>
              <c:idx val="2"/>
              <c:layout>
                <c:manualLayout>
                  <c:x val="-2.6945939006175749E-2"/>
                  <c:y val="5.797591389011334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 w="41017">
                <a:noFill/>
              </a:ln>
            </c:spPr>
            <c:txPr>
              <a:bodyPr/>
              <a:lstStyle/>
              <a:p>
                <a:pPr>
                  <a:defRPr sz="1938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Sheet1!$B$1:$D$1</c:f>
              <c:strCache>
                <c:ptCount val="3"/>
                <c:pt idx="0">
                  <c:v>Salaries &amp; Benefits</c:v>
                </c:pt>
                <c:pt idx="1">
                  <c:v>Fd 27 Transfer</c:v>
                </c:pt>
                <c:pt idx="2">
                  <c:v>Other</c:v>
                </c:pt>
              </c:strCache>
            </c:strRef>
          </c:cat>
          <c:val>
            <c:numRef>
              <c:f>Sheet1!$B$2:$D$2</c:f>
              <c:numCache>
                <c:formatCode>0</c:formatCode>
                <c:ptCount val="3"/>
                <c:pt idx="0">
                  <c:v>70</c:v>
                </c:pt>
                <c:pt idx="1">
                  <c:v>7</c:v>
                </c:pt>
                <c:pt idx="2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41017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947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418230563002683"/>
          <c:y val="0.20074349442379183"/>
          <c:w val="0.43431635388739948"/>
          <c:h val="0.60223048327137552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chemeClr val="accent1"/>
            </a:solidFill>
            <a:ln w="18108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</c:dPt>
          <c:dPt>
            <c:idx val="1"/>
            <c:bubble3D val="0"/>
            <c:spPr>
              <a:solidFill>
                <a:schemeClr val="accent2"/>
              </a:solidFill>
              <a:ln w="18108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8108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5276232918843191E-2"/>
                  <c:y val="-8.193596336172263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5217881642887097E-2"/>
                  <c:y val="-6.049092077775992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2099348328797787E-2"/>
                  <c:y val="8.954978841930473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 w="36215">
                <a:noFill/>
              </a:ln>
            </c:spPr>
            <c:txPr>
              <a:bodyPr/>
              <a:lstStyle/>
              <a:p>
                <a:pPr>
                  <a:defRPr sz="2032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Salaries</c:v>
                </c:pt>
                <c:pt idx="1">
                  <c:v>Benefits</c:v>
                </c:pt>
                <c:pt idx="2">
                  <c:v>Other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0.51</c:v>
                </c:pt>
                <c:pt idx="1">
                  <c:v>0.25</c:v>
                </c:pt>
                <c:pt idx="2">
                  <c:v>0.24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36215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3065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981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r>
              <a:rPr lang="en-US"/>
              <a:t>FTE</a:t>
            </a:r>
          </a:p>
        </c:rich>
      </c:tx>
      <c:layout>
        <c:manualLayout>
          <c:xMode val="edge"/>
          <c:yMode val="edge"/>
          <c:x val="0.41787439613526572"/>
          <c:y val="0.1649269311064718"/>
        </c:manualLayout>
      </c:layout>
      <c:overlay val="0"/>
      <c:spPr>
        <a:noFill/>
        <a:ln w="34412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4154589371980675"/>
          <c:y val="0.3465553235908142"/>
          <c:w val="0.52173913043478259"/>
          <c:h val="0.45093945720250522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Teachers</c:v>
                </c:pt>
              </c:strCache>
            </c:strRef>
          </c:tx>
          <c:spPr>
            <a:solidFill>
              <a:schemeClr val="accent1"/>
            </a:solidFill>
            <a:ln w="17206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</c:dPt>
          <c:dPt>
            <c:idx val="1"/>
            <c:bubble3D val="0"/>
            <c:spPr>
              <a:solidFill>
                <a:schemeClr val="accent2"/>
              </a:solidFill>
              <a:ln w="17206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7206">
                <a:solidFill>
                  <a:schemeClr val="tx1"/>
                </a:solidFill>
                <a:prstDash val="solid"/>
              </a:ln>
            </c:spPr>
          </c:dPt>
          <c:dLbls>
            <c:dLbl>
              <c:idx val="2"/>
              <c:layout>
                <c:manualLayout>
                  <c:x val="0.17371208299840257"/>
                  <c:y val="-0.129844966234542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 w="34412">
                <a:noFill/>
              </a:ln>
            </c:spPr>
            <c:txPr>
              <a:bodyPr/>
              <a:lstStyle/>
              <a:p>
                <a:pPr>
                  <a:defRPr sz="2439" b="0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Sheet1!$B$1:$D$1</c:f>
              <c:strCache>
                <c:ptCount val="3"/>
                <c:pt idx="0">
                  <c:v>Teachers</c:v>
                </c:pt>
                <c:pt idx="1">
                  <c:v>Admin</c:v>
                </c:pt>
                <c:pt idx="2">
                  <c:v>Support Staff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108.7</c:v>
                </c:pt>
                <c:pt idx="1">
                  <c:v>18.95</c:v>
                </c:pt>
                <c:pt idx="2">
                  <c:v>69.41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Admin</c:v>
                </c:pt>
              </c:strCache>
            </c:strRef>
          </c:tx>
          <c:spPr>
            <a:solidFill>
              <a:schemeClr val="accent2"/>
            </a:solidFill>
            <a:ln w="17206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chemeClr val="accent1"/>
              </a:solidFill>
              <a:ln w="17206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</c:dPt>
          <c:dPt>
            <c:idx val="2"/>
            <c:bubble3D val="0"/>
            <c:spPr>
              <a:solidFill>
                <a:schemeClr val="hlink"/>
              </a:solidFill>
              <a:ln w="17206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Sheet1!$B$1:$D$1</c:f>
              <c:strCache>
                <c:ptCount val="3"/>
                <c:pt idx="0">
                  <c:v>Teachers</c:v>
                </c:pt>
                <c:pt idx="1">
                  <c:v>Admin</c:v>
                </c:pt>
                <c:pt idx="2">
                  <c:v>Support Staff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Support Staff</c:v>
                </c:pt>
              </c:strCache>
            </c:strRef>
          </c:tx>
          <c:spPr>
            <a:solidFill>
              <a:schemeClr val="hlink"/>
            </a:solidFill>
            <a:ln w="17206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chemeClr val="accent1"/>
              </a:solidFill>
              <a:ln w="17206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 w="17206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</c:dPt>
          <c:cat>
            <c:strRef>
              <c:f>Sheet1!$B$1:$D$1</c:f>
              <c:strCache>
                <c:ptCount val="3"/>
                <c:pt idx="0">
                  <c:v>Teachers</c:v>
                </c:pt>
                <c:pt idx="1">
                  <c:v>Admin</c:v>
                </c:pt>
                <c:pt idx="2">
                  <c:v>Support Staff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34412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439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111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r>
              <a:rPr lang="en-US"/>
              <a:t>Cost in Budget</a:t>
            </a:r>
          </a:p>
        </c:rich>
      </c:tx>
      <c:layout>
        <c:manualLayout>
          <c:xMode val="edge"/>
          <c:yMode val="edge"/>
          <c:x val="0.26012793176972282"/>
          <c:y val="9.4786729857819912E-3"/>
        </c:manualLayout>
      </c:layout>
      <c:overlay val="0"/>
      <c:spPr>
        <a:noFill/>
        <a:ln w="24375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8976545842217485"/>
          <c:y val="0.23222748815165878"/>
          <c:w val="0.62473347547974412"/>
          <c:h val="0.69431279620853081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Teachers</c:v>
                </c:pt>
              </c:strCache>
            </c:strRef>
          </c:tx>
          <c:spPr>
            <a:solidFill>
              <a:schemeClr val="accent1"/>
            </a:solidFill>
            <a:ln w="24375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</c:dPt>
          <c:dPt>
            <c:idx val="1"/>
            <c:bubble3D val="0"/>
            <c:spPr>
              <a:solidFill>
                <a:schemeClr val="accent2"/>
              </a:solidFill>
              <a:ln w="24375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24375">
                <a:solidFill>
                  <a:schemeClr val="tx1"/>
                </a:solidFill>
                <a:prstDash val="solid"/>
              </a:ln>
            </c:spPr>
          </c:dPt>
          <c:dLbls>
            <c:dLbl>
              <c:idx val="1"/>
              <c:layout>
                <c:manualLayout>
                  <c:x val="1.5500632029062909E-3"/>
                  <c:y val="4.411661711653486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168640486292946E-2"/>
                  <c:y val="-4.715543073361613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 w="24375">
                <a:noFill/>
              </a:ln>
            </c:spPr>
            <c:txPr>
              <a:bodyPr/>
              <a:lstStyle/>
              <a:p>
                <a:pPr>
                  <a:defRPr sz="1919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Sheet1!$B$1:$D$1</c:f>
              <c:strCache>
                <c:ptCount val="3"/>
                <c:pt idx="0">
                  <c:v>Teachers</c:v>
                </c:pt>
                <c:pt idx="1">
                  <c:v>Admin</c:v>
                </c:pt>
                <c:pt idx="2">
                  <c:v>Support Staff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8590230</c:v>
                </c:pt>
                <c:pt idx="1">
                  <c:v>1956878</c:v>
                </c:pt>
                <c:pt idx="2">
                  <c:v>2716295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Admin</c:v>
                </c:pt>
              </c:strCache>
            </c:strRef>
          </c:tx>
          <c:spPr>
            <a:solidFill>
              <a:schemeClr val="accent2"/>
            </a:solidFill>
            <a:ln w="12187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chemeClr val="accent1"/>
              </a:solidFill>
              <a:ln w="12187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</c:dPt>
          <c:dPt>
            <c:idx val="2"/>
            <c:bubble3D val="0"/>
            <c:spPr>
              <a:solidFill>
                <a:schemeClr val="hlink"/>
              </a:solidFill>
              <a:ln w="12187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Sheet1!$B$1:$D$1</c:f>
              <c:strCache>
                <c:ptCount val="3"/>
                <c:pt idx="0">
                  <c:v>Teachers</c:v>
                </c:pt>
                <c:pt idx="1">
                  <c:v>Admin</c:v>
                </c:pt>
                <c:pt idx="2">
                  <c:v>Support Staff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Support Staff</c:v>
                </c:pt>
              </c:strCache>
            </c:strRef>
          </c:tx>
          <c:spPr>
            <a:solidFill>
              <a:schemeClr val="hlink"/>
            </a:solidFill>
            <a:ln w="12187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chemeClr val="accent1"/>
              </a:solidFill>
              <a:ln w="12187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 w="12187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</c:dPt>
          <c:cat>
            <c:strRef>
              <c:f>Sheet1!$B$1:$D$1</c:f>
              <c:strCache>
                <c:ptCount val="3"/>
                <c:pt idx="0">
                  <c:v>Teachers</c:v>
                </c:pt>
                <c:pt idx="1">
                  <c:v>Admin</c:v>
                </c:pt>
                <c:pt idx="2">
                  <c:v>Support Staff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4375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27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51498335183129"/>
          <c:y val="5.0570962479608482E-2"/>
          <c:w val="0.85349611542730297"/>
          <c:h val="0.78140293637846658"/>
        </c:manualLayout>
      </c:layout>
      <c:lineChart>
        <c:grouping val="standar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West</c:v>
                </c:pt>
              </c:strCache>
            </c:strRef>
          </c:tx>
          <c:spPr>
            <a:ln w="7868">
              <a:solidFill>
                <a:srgbClr val="FFFF00"/>
              </a:solidFill>
              <a:prstDash val="solid"/>
            </a:ln>
          </c:spPr>
          <c:marker>
            <c:symbol val="square"/>
            <c:size val="3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dLbls>
            <c:numFmt formatCode="\$#,##0.00" sourceLinked="0"/>
            <c:spPr>
              <a:noFill/>
              <a:ln w="15735">
                <a:noFill/>
              </a:ln>
            </c:spPr>
            <c:txPr>
              <a:bodyPr rot="-2700000" vert="horz"/>
              <a:lstStyle/>
              <a:p>
                <a:pPr algn="ctr">
                  <a:defRPr sz="1162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Sheet1!$B$1:$T$1</c:f>
              <c:strCache>
                <c:ptCount val="19"/>
                <c:pt idx="0">
                  <c:v>96-97</c:v>
                </c:pt>
                <c:pt idx="1">
                  <c:v>97-98</c:v>
                </c:pt>
                <c:pt idx="2">
                  <c:v>98-99</c:v>
                </c:pt>
                <c:pt idx="3">
                  <c:v>99-00</c:v>
                </c:pt>
                <c:pt idx="4">
                  <c:v>00-01</c:v>
                </c:pt>
                <c:pt idx="5">
                  <c:v>01-02</c:v>
                </c:pt>
                <c:pt idx="6">
                  <c:v>02-03</c:v>
                </c:pt>
                <c:pt idx="7">
                  <c:v>03-04</c:v>
                </c:pt>
                <c:pt idx="8">
                  <c:v>04-05</c:v>
                </c:pt>
                <c:pt idx="9">
                  <c:v>05-06</c:v>
                </c:pt>
                <c:pt idx="10">
                  <c:v>06-07</c:v>
                </c:pt>
                <c:pt idx="11">
                  <c:v>07-08</c:v>
                </c:pt>
                <c:pt idx="12">
                  <c:v>08-09</c:v>
                </c:pt>
                <c:pt idx="13">
                  <c:v>09-10</c:v>
                </c:pt>
                <c:pt idx="14">
                  <c:v>10-11</c:v>
                </c:pt>
                <c:pt idx="15">
                  <c:v>11-12</c:v>
                </c:pt>
                <c:pt idx="16">
                  <c:v>12-13</c:v>
                </c:pt>
                <c:pt idx="17">
                  <c:v>13-14</c:v>
                </c:pt>
                <c:pt idx="18">
                  <c:v>14-15</c:v>
                </c:pt>
              </c:strCache>
            </c:strRef>
          </c:cat>
          <c:val>
            <c:numRef>
              <c:f>Sheet1!$B$2:$T$2</c:f>
              <c:numCache>
                <c:formatCode>General</c:formatCode>
                <c:ptCount val="19"/>
                <c:pt idx="0">
                  <c:v>9.31</c:v>
                </c:pt>
                <c:pt idx="1">
                  <c:v>9.25</c:v>
                </c:pt>
                <c:pt idx="2">
                  <c:v>9.0299999999999994</c:v>
                </c:pt>
                <c:pt idx="3">
                  <c:v>8.83</c:v>
                </c:pt>
                <c:pt idx="4">
                  <c:v>8.08</c:v>
                </c:pt>
                <c:pt idx="5">
                  <c:v>8.35</c:v>
                </c:pt>
                <c:pt idx="6">
                  <c:v>8.27</c:v>
                </c:pt>
                <c:pt idx="7">
                  <c:v>8.51</c:v>
                </c:pt>
                <c:pt idx="8">
                  <c:v>8.17</c:v>
                </c:pt>
                <c:pt idx="9">
                  <c:v>7.28</c:v>
                </c:pt>
                <c:pt idx="10">
                  <c:v>7.07</c:v>
                </c:pt>
                <c:pt idx="11">
                  <c:v>7.53</c:v>
                </c:pt>
                <c:pt idx="12">
                  <c:v>7.66</c:v>
                </c:pt>
                <c:pt idx="13">
                  <c:v>8.85</c:v>
                </c:pt>
                <c:pt idx="14">
                  <c:v>9.16</c:v>
                </c:pt>
                <c:pt idx="15">
                  <c:v>8.8800000000000008</c:v>
                </c:pt>
                <c:pt idx="16">
                  <c:v>9.99</c:v>
                </c:pt>
                <c:pt idx="17">
                  <c:v>10.210000000000001</c:v>
                </c:pt>
                <c:pt idx="18">
                  <c:v>10.55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9327520"/>
        <c:axId val="309327912"/>
      </c:lineChart>
      <c:catAx>
        <c:axId val="309327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67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038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309327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9327912"/>
        <c:scaling>
          <c:orientation val="minMax"/>
          <c:min val="5"/>
        </c:scaling>
        <c:delete val="0"/>
        <c:axPos val="l"/>
        <c:majorGridlines>
          <c:spPr>
            <a:ln w="1967">
              <a:solidFill>
                <a:schemeClr val="tx1"/>
              </a:solidFill>
              <a:prstDash val="solid"/>
            </a:ln>
          </c:spPr>
        </c:majorGridlines>
        <c:numFmt formatCode="\$#,##0.00" sourceLinked="0"/>
        <c:majorTickMark val="out"/>
        <c:minorTickMark val="none"/>
        <c:tickLblPos val="nextTo"/>
        <c:spPr>
          <a:ln w="19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62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309327520"/>
        <c:crosses val="autoZero"/>
        <c:crossBetween val="between"/>
        <c:majorUnit val="1"/>
      </c:valAx>
      <c:spPr>
        <a:noFill/>
        <a:ln w="7868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95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205327413984462"/>
          <c:y val="5.0570962479608482E-2"/>
          <c:w val="0.83795782463928969"/>
          <c:h val="0.902120717781402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chemeClr val="accent2"/>
            </a:solidFill>
            <a:ln w="7868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7"/>
              <c:layout>
                <c:manualLayout>
                  <c:x val="-3.0529290149532225E-3"/>
                  <c:y val="-5.29303954879963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8.7509686138463154E-3"/>
                  <c:y val="9.88589748799428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6.1059782239621515E-3"/>
                  <c:y val="1.3232807259382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noFill/>
              <a:ln w="15735">
                <a:noFill/>
              </a:ln>
            </c:spPr>
            <c:txPr>
              <a:bodyPr rot="-2700000" vert="horz"/>
              <a:lstStyle/>
              <a:p>
                <a:pPr algn="ctr">
                  <a:defRPr sz="1162" b="0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Sheet1!$C$1:$L$1</c:f>
              <c:strCache>
                <c:ptCount val="10"/>
                <c:pt idx="0">
                  <c:v>'04-05</c:v>
                </c:pt>
                <c:pt idx="1">
                  <c:v>'05-06</c:v>
                </c:pt>
                <c:pt idx="2">
                  <c:v>'06-07</c:v>
                </c:pt>
                <c:pt idx="3">
                  <c:v>'07-08</c:v>
                </c:pt>
                <c:pt idx="4">
                  <c:v>'08-09</c:v>
                </c:pt>
                <c:pt idx="5">
                  <c:v>'09-10</c:v>
                </c:pt>
                <c:pt idx="6">
                  <c:v>'10-11</c:v>
                </c:pt>
                <c:pt idx="7">
                  <c:v>'11-12</c:v>
                </c:pt>
                <c:pt idx="8">
                  <c:v>12-13</c:v>
                </c:pt>
                <c:pt idx="9">
                  <c:v>13-14</c:v>
                </c:pt>
              </c:strCache>
            </c:strRef>
          </c:cat>
          <c:val>
            <c:numRef>
              <c:f>Sheet1!$C$2:$L$2</c:f>
              <c:numCache>
                <c:formatCode>0.00%</c:formatCode>
                <c:ptCount val="10"/>
                <c:pt idx="0">
                  <c:v>7.2700000000000001E-2</c:v>
                </c:pt>
                <c:pt idx="1">
                  <c:v>0.12759999999999999</c:v>
                </c:pt>
                <c:pt idx="2">
                  <c:v>0.12189999999999999</c:v>
                </c:pt>
                <c:pt idx="3">
                  <c:v>4.9799999999999997E-2</c:v>
                </c:pt>
                <c:pt idx="4">
                  <c:v>8.7900000000000006E-2</c:v>
                </c:pt>
                <c:pt idx="5">
                  <c:v>-5.5100000000000003E-2</c:v>
                </c:pt>
                <c:pt idx="6">
                  <c:v>-5.3E-3</c:v>
                </c:pt>
                <c:pt idx="7">
                  <c:v>3.0000000000000001E-3</c:v>
                </c:pt>
                <c:pt idx="8">
                  <c:v>-6.4699999999999994E-2</c:v>
                </c:pt>
                <c:pt idx="9">
                  <c:v>-1.66E-2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9329088"/>
        <c:axId val="309329480"/>
      </c:barChart>
      <c:catAx>
        <c:axId val="309329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67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038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309329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9329480"/>
        <c:scaling>
          <c:orientation val="minMax"/>
        </c:scaling>
        <c:delete val="0"/>
        <c:axPos val="l"/>
        <c:majorGridlines>
          <c:spPr>
            <a:ln w="1967">
              <a:solidFill>
                <a:schemeClr val="tx1"/>
              </a:solidFill>
              <a:prstDash val="solid"/>
            </a:ln>
          </c:spPr>
        </c:majorGridlines>
        <c:numFmt formatCode="0.00%" sourceLinked="0"/>
        <c:majorTickMark val="out"/>
        <c:minorTickMark val="none"/>
        <c:tickLblPos val="nextTo"/>
        <c:spPr>
          <a:ln w="19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62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309329088"/>
        <c:crosses val="autoZero"/>
        <c:crossBetween val="between"/>
        <c:majorUnit val="5.000000000000001E-2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95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333333333333331"/>
          <c:y val="0.25851703406813625"/>
          <c:w val="0.33609958506224069"/>
          <c:h val="0.48697394789579157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chemeClr val="accent1"/>
            </a:solidFill>
            <a:ln w="15486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</c:dPt>
          <c:dPt>
            <c:idx val="1"/>
            <c:bubble3D val="0"/>
            <c:spPr>
              <a:solidFill>
                <a:schemeClr val="accent2"/>
              </a:solidFill>
              <a:ln w="15486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5486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15486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chemeClr val="bg2"/>
              </a:solidFill>
              <a:ln w="15486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chemeClr val="tx2"/>
              </a:solidFill>
              <a:ln w="15486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15486">
                <a:solidFill>
                  <a:schemeClr val="tx1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CCCCFF"/>
              </a:solidFill>
              <a:ln w="15486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2.7518615200273877E-2"/>
                  <c:y val="1.188124435265263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3504027566868E-2"/>
                  <c:y val="8.3843063261758409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0403310028893648"/>
                  <c:y val="-8.843933381154983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1009400733847488E-2"/>
                  <c:y val="-8.495112646876297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238155661914036"/>
                  <c:y val="2.264797466366839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3158811650550714E-2"/>
                  <c:y val="-6.32401163067928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13942979884539067"/>
                  <c:y val="-1.38446486363717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 w="30972">
                <a:noFill/>
              </a:ln>
            </c:spPr>
            <c:txPr>
              <a:bodyPr/>
              <a:lstStyle/>
              <a:p>
                <a:pPr>
                  <a:defRPr sz="1707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Sheet1!$B$1:$I$1</c:f>
              <c:strCache>
                <c:ptCount val="8"/>
                <c:pt idx="0">
                  <c:v>Town of East Troy</c:v>
                </c:pt>
                <c:pt idx="1">
                  <c:v>Town of LaFayette</c:v>
                </c:pt>
                <c:pt idx="2">
                  <c:v>Town of LaGrange</c:v>
                </c:pt>
                <c:pt idx="3">
                  <c:v>Town of Spring Prairie</c:v>
                </c:pt>
                <c:pt idx="4">
                  <c:v>Town of Troy</c:v>
                </c:pt>
                <c:pt idx="5">
                  <c:v>Village of East Troy</c:v>
                </c:pt>
                <c:pt idx="6">
                  <c:v>Village of Mukwonago</c:v>
                </c:pt>
                <c:pt idx="7">
                  <c:v>Town of Eagle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49.7</c:v>
                </c:pt>
                <c:pt idx="1">
                  <c:v>4.8</c:v>
                </c:pt>
                <c:pt idx="2">
                  <c:v>1.8</c:v>
                </c:pt>
                <c:pt idx="3">
                  <c:v>4.3</c:v>
                </c:pt>
                <c:pt idx="4">
                  <c:v>16.600000000000001</c:v>
                </c:pt>
                <c:pt idx="5">
                  <c:v>21.4</c:v>
                </c:pt>
                <c:pt idx="6">
                  <c:v>0.8</c:v>
                </c:pt>
                <c:pt idx="7">
                  <c:v>0.6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 w="30972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530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0.07592</cdr:x>
      <cdr:y>0.7745</cdr:y>
    </cdr:from>
    <cdr:to>
      <cdr:x>0.44709</cdr:x>
      <cdr:y>0.94939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5800" y="4724401"/>
          <a:ext cx="3352800" cy="1066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400" dirty="0">
            <a:solidFill>
              <a:schemeClr val="tx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0"/>
            <a:ext cx="3038475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265"/>
            <a:ext cx="3038475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7941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5299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0" y="4416427"/>
            <a:ext cx="5140325" cy="41830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0"/>
            <a:ext cx="3038475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265"/>
            <a:ext cx="3038475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831265"/>
            <a:ext cx="3038475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292FB6F-05B0-4290-8842-2DAF60BCFE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03903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971926" y="8831265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r"/>
            <a:fld id="{831CBB90-8107-4EC5-84C5-F2177BB61341}" type="slidenum">
              <a:rPr lang="en-US" altLang="en-US" sz="1200">
                <a:latin typeface="Times New Roman" pitchFamily="18" charset="0"/>
              </a:rPr>
              <a:pPr algn="r"/>
              <a:t>2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905875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 txBox="1">
            <a:spLocks noGrp="1" noChangeArrowheads="1"/>
          </p:cNvSpPr>
          <p:nvPr/>
        </p:nvSpPr>
        <p:spPr bwMode="auto">
          <a:xfrm>
            <a:off x="3971926" y="8831265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r"/>
            <a:fld id="{74ACD95B-EADE-4E2F-8908-604D0D3CBC81}" type="slidenum">
              <a:rPr lang="en-US" altLang="en-US" sz="1200">
                <a:latin typeface="Times New Roman" pitchFamily="18" charset="0"/>
              </a:rPr>
              <a:pPr algn="r"/>
              <a:t>16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537594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 txBox="1">
            <a:spLocks noGrp="1" noChangeArrowheads="1"/>
          </p:cNvSpPr>
          <p:nvPr/>
        </p:nvSpPr>
        <p:spPr bwMode="auto">
          <a:xfrm>
            <a:off x="3971926" y="8831265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r"/>
            <a:fld id="{278D58A9-4633-4106-87B1-AA42465204D8}" type="slidenum">
              <a:rPr lang="en-US" altLang="en-US" sz="1200">
                <a:latin typeface="Times New Roman" pitchFamily="18" charset="0"/>
              </a:rPr>
              <a:pPr algn="r"/>
              <a:t>18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07101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971926" y="8831265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r"/>
            <a:fld id="{C2D95F7F-F9F9-41DE-9955-7B788AFE0F07}" type="slidenum">
              <a:rPr lang="en-US" altLang="en-US" sz="1200">
                <a:latin typeface="Times New Roman" pitchFamily="18" charset="0"/>
              </a:rPr>
              <a:pPr algn="r"/>
              <a:t>19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188644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BC9B1D96-5F9C-4B44-9847-ECB4646B9A36}" type="slidenum">
              <a:rPr lang="en-US" altLang="en-US" smtClean="0">
                <a:latin typeface="Times New Roman" pitchFamily="18" charset="0"/>
              </a:rPr>
              <a:pPr/>
              <a:t>54</a:t>
            </a:fld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596238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 txBox="1">
            <a:spLocks noGrp="1" noChangeArrowheads="1"/>
          </p:cNvSpPr>
          <p:nvPr/>
        </p:nvSpPr>
        <p:spPr bwMode="auto">
          <a:xfrm>
            <a:off x="3971926" y="8831265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r"/>
            <a:fld id="{097335B1-D96D-4479-B679-B0C0EB06BE14}" type="slidenum">
              <a:rPr lang="en-US" altLang="en-US" sz="1200">
                <a:latin typeface="Times New Roman" pitchFamily="18" charset="0"/>
              </a:rPr>
              <a:pPr algn="r"/>
              <a:t>55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527262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F2C297CF-2F3D-4A22-A165-707CCC498740}" type="slidenum">
              <a:rPr lang="en-US" altLang="en-US" smtClean="0">
                <a:latin typeface="Times New Roman" pitchFamily="18" charset="0"/>
              </a:rPr>
              <a:pPr/>
              <a:t>56</a:t>
            </a:fld>
            <a:endParaRPr lang="en-US" alt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3492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2708" name="Slide Number Placeholder 3"/>
          <p:cNvSpPr txBox="1">
            <a:spLocks noGrp="1"/>
          </p:cNvSpPr>
          <p:nvPr/>
        </p:nvSpPr>
        <p:spPr bwMode="auto">
          <a:xfrm>
            <a:off x="3971926" y="8831265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r"/>
            <a:fld id="{0FA792DB-B10D-453A-A2DB-6D0DB6E6010D}" type="slidenum">
              <a:rPr lang="en-US" altLang="en-US" sz="1200">
                <a:latin typeface="Times New Roman" pitchFamily="18" charset="0"/>
              </a:rPr>
              <a:pPr algn="r"/>
              <a:t>57</a:t>
            </a:fld>
            <a:endParaRPr lang="en-US" alt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2934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9B4EADDC-8F66-4B36-B754-85B11F015976}" type="slidenum">
              <a:rPr lang="en-US" altLang="en-US" smtClean="0">
                <a:latin typeface="Times New Roman" pitchFamily="18" charset="0"/>
              </a:rPr>
              <a:pPr/>
              <a:t>58</a:t>
            </a:fld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314870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364741F7-952D-4E10-8E26-729C1BF04AA7}" type="slidenum">
              <a:rPr lang="en-US" altLang="en-US" smtClean="0">
                <a:latin typeface="Times New Roman" pitchFamily="18" charset="0"/>
              </a:rPr>
              <a:pPr/>
              <a:t>59</a:t>
            </a:fld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432955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ECB0A3A8-C2C6-4654-B9F1-3EF79DEC5326}" type="slidenum">
              <a:rPr lang="en-US" altLang="en-US" smtClean="0">
                <a:latin typeface="Times New Roman" pitchFamily="18" charset="0"/>
              </a:rPr>
              <a:pPr/>
              <a:t>60</a:t>
            </a:fld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07009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 txBox="1">
            <a:spLocks noGrp="1" noChangeArrowheads="1"/>
          </p:cNvSpPr>
          <p:nvPr/>
        </p:nvSpPr>
        <p:spPr bwMode="auto">
          <a:xfrm>
            <a:off x="3971926" y="8831265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r"/>
            <a:fld id="{90378B5B-A4E9-4B48-AAF7-881EBC4E455B}" type="slidenum">
              <a:rPr lang="en-US" altLang="en-US" sz="1200">
                <a:latin typeface="Times New Roman" pitchFamily="18" charset="0"/>
              </a:rPr>
              <a:pPr algn="r"/>
              <a:t>3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712922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2D786057-EB0B-4963-AA1F-C3A29D70B6B4}" type="slidenum">
              <a:rPr lang="en-US" altLang="en-US" smtClean="0">
                <a:latin typeface="Times New Roman" pitchFamily="18" charset="0"/>
              </a:rPr>
              <a:pPr/>
              <a:t>61</a:t>
            </a:fld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425600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E0D39931-3316-4D99-92EE-B48050A4025A}" type="slidenum">
              <a:rPr lang="en-US" altLang="en-US" smtClean="0">
                <a:latin typeface="Times New Roman" pitchFamily="18" charset="0"/>
              </a:rPr>
              <a:pPr/>
              <a:t>62</a:t>
            </a:fld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81613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3971926" y="8831265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r"/>
            <a:fld id="{570ADBFF-9B25-4241-9BAB-B1AA60931EE2}" type="slidenum">
              <a:rPr lang="en-US" altLang="en-US" sz="1200">
                <a:latin typeface="Times New Roman" pitchFamily="18" charset="0"/>
              </a:rPr>
              <a:pPr algn="r"/>
              <a:t>63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712669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3C4E45C8-C01F-49FD-B5BD-CEFD33E6D5EE}" type="slidenum">
              <a:rPr lang="en-US" altLang="en-US" smtClean="0">
                <a:latin typeface="Times New Roman" pitchFamily="18" charset="0"/>
              </a:rPr>
              <a:pPr/>
              <a:t>64</a:t>
            </a:fld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564409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7F586E4E-5CB0-40D9-9A2C-DE542C935D98}" type="slidenum">
              <a:rPr lang="en-US" altLang="en-US" smtClean="0">
                <a:latin typeface="Times New Roman" pitchFamily="18" charset="0"/>
              </a:rPr>
              <a:pPr/>
              <a:t>65</a:t>
            </a:fld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443555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 txBox="1">
            <a:spLocks noGrp="1" noChangeArrowheads="1"/>
          </p:cNvSpPr>
          <p:nvPr/>
        </p:nvSpPr>
        <p:spPr bwMode="auto">
          <a:xfrm>
            <a:off x="3971926" y="8831265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r"/>
            <a:fld id="{5E12014A-8661-4E9D-B414-0294FABFC79E}" type="slidenum">
              <a:rPr lang="en-US" altLang="en-US" sz="1200">
                <a:latin typeface="Times New Roman" pitchFamily="18" charset="0"/>
              </a:rPr>
              <a:pPr algn="r"/>
              <a:t>66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8275009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 txBox="1">
            <a:spLocks noGrp="1" noChangeArrowheads="1"/>
          </p:cNvSpPr>
          <p:nvPr/>
        </p:nvSpPr>
        <p:spPr bwMode="auto">
          <a:xfrm>
            <a:off x="3971926" y="8831265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r"/>
            <a:fld id="{6B596365-2875-425A-ABA9-C47D13C1ABE4}" type="slidenum">
              <a:rPr lang="en-US" altLang="en-US" sz="1200">
                <a:latin typeface="Times New Roman" pitchFamily="18" charset="0"/>
              </a:rPr>
              <a:pPr algn="r"/>
              <a:t>67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43770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E2D2824F-E48D-4F42-B869-1E36C9562897}" type="slidenum">
              <a:rPr lang="en-US" altLang="en-US" smtClean="0">
                <a:latin typeface="Times New Roman" pitchFamily="18" charset="0"/>
              </a:rPr>
              <a:pPr/>
              <a:t>4</a:t>
            </a:fld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8714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F9DD8263-E127-46EA-ACC1-F1AFB889E541}" type="slidenum">
              <a:rPr lang="en-US" altLang="en-US" smtClean="0">
                <a:latin typeface="Times New Roman" pitchFamily="18" charset="0"/>
              </a:rPr>
              <a:pPr/>
              <a:t>9</a:t>
            </a:fld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07706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4D43147E-A02B-4010-A3C5-23D097EF8E69}" type="slidenum">
              <a:rPr lang="en-US" altLang="en-US" smtClean="0">
                <a:latin typeface="Times New Roman" pitchFamily="18" charset="0"/>
              </a:rPr>
              <a:pPr/>
              <a:t>10</a:t>
            </a:fld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20771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971926" y="8831265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r"/>
            <a:fld id="{80039582-4A50-41C6-9FA4-A46060075696}" type="slidenum">
              <a:rPr lang="en-US" altLang="en-US" sz="1200">
                <a:latin typeface="Times New Roman" pitchFamily="18" charset="0"/>
              </a:rPr>
              <a:pPr algn="r"/>
              <a:t>11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630012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 txBox="1">
            <a:spLocks noGrp="1" noChangeArrowheads="1"/>
          </p:cNvSpPr>
          <p:nvPr/>
        </p:nvSpPr>
        <p:spPr bwMode="auto">
          <a:xfrm>
            <a:off x="3971926" y="8831265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r"/>
            <a:fld id="{7BD472E1-BCCB-4B5D-B66A-8B855C14DBC9}" type="slidenum">
              <a:rPr lang="en-US" altLang="en-US" sz="1200">
                <a:latin typeface="Times New Roman" pitchFamily="18" charset="0"/>
              </a:rPr>
              <a:pPr algn="r"/>
              <a:t>12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75645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971926" y="8831265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r"/>
            <a:fld id="{F6609DA8-04E2-4B6E-BAE7-49FAE88B6ED3}" type="slidenum">
              <a:rPr lang="en-US" altLang="en-US" sz="1200">
                <a:latin typeface="Times New Roman" pitchFamily="18" charset="0"/>
              </a:rPr>
              <a:pPr algn="r"/>
              <a:t>13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102292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 txBox="1">
            <a:spLocks noGrp="1" noChangeArrowheads="1"/>
          </p:cNvSpPr>
          <p:nvPr/>
        </p:nvSpPr>
        <p:spPr bwMode="auto">
          <a:xfrm>
            <a:off x="3971926" y="8831265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r"/>
            <a:fld id="{F464EEA9-8E27-4CEB-8047-7A8F74CA5FBF}" type="slidenum">
              <a:rPr lang="en-US" altLang="en-US" sz="1200">
                <a:latin typeface="Times New Roman" pitchFamily="18" charset="0"/>
              </a:rPr>
              <a:pPr algn="r"/>
              <a:t>15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07401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7085B-191A-406B-B9C5-AA77674D1294}" type="datetime1">
              <a:rPr lang="en-US"/>
              <a:pPr>
                <a:defRPr/>
              </a:pPr>
              <a:t>9/15/2014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2E845-58D9-4FF3-AA58-C8723C17F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3820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6C5C5-7921-4A10-B920-87A7360AA14C}" type="datetime1">
              <a:rPr lang="en-US"/>
              <a:pPr>
                <a:defRPr/>
              </a:pPr>
              <a:t>9/15/2014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F3B72-02BF-49AD-A7D7-E5E7DB08D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08336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E5253-B1FF-4410-8FB7-4F5FDA32FF1F}" type="datetime1">
              <a:rPr lang="en-US"/>
              <a:pPr>
                <a:defRPr/>
              </a:pPr>
              <a:t>9/15/2014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AC357-1C52-4272-BECA-C98F240512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670260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1A82C-31E6-4F30-B997-1B2DA7AE47EE}" type="datetime1">
              <a:rPr lang="en-US"/>
              <a:pPr>
                <a:defRPr/>
              </a:pPr>
              <a:t>9/15/2014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057AA-377C-46F1-915B-B481ED7C9D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49133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F2DC3-A739-429A-A00E-B9B8AE8C30F2}" type="datetime1">
              <a:rPr lang="en-US"/>
              <a:pPr>
                <a:defRPr/>
              </a:pPr>
              <a:t>9/15/2014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55493-C850-45AE-BE5B-11C55B01DD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67993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06708-CFA7-4133-B86C-B9DEAC07ACF6}" type="datetime1">
              <a:rPr lang="en-US"/>
              <a:pPr>
                <a:defRPr/>
              </a:pPr>
              <a:t>9/15/2014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68F5F-94C4-48C6-9D24-A750501B7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801894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61ADA-C3AC-4E48-9F55-7CB0A65B9CCD}" type="datetime1">
              <a:rPr lang="en-US"/>
              <a:pPr>
                <a:defRPr/>
              </a:pPr>
              <a:t>9/15/2014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019B7-FE7D-49D3-BB5C-DA4114100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46576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4A602-1C87-4058-80CC-C2C417A1211F}" type="datetime1">
              <a:rPr lang="en-US"/>
              <a:pPr>
                <a:defRPr/>
              </a:pPr>
              <a:t>9/15/2014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9F43A-8128-4D9E-8BF6-829F17A680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919169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4D824-B6D9-4133-93DD-2646CDE8DFA3}" type="datetime1">
              <a:rPr lang="en-US"/>
              <a:pPr>
                <a:defRPr/>
              </a:pPr>
              <a:t>9/15/2014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987E1-01F6-4CF6-9A59-062B6CF3DE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382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FD2FB-F47E-48F0-B4E2-E21E28038FCE}" type="datetime1">
              <a:rPr lang="en-US"/>
              <a:pPr>
                <a:defRPr/>
              </a:pPr>
              <a:t>9/15/2014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1B8D5-00CE-449A-BB47-349A41E02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04651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A92E8-CC19-4A52-A475-32BDFD828CCF}" type="datetime1">
              <a:rPr lang="en-US"/>
              <a:pPr>
                <a:defRPr/>
              </a:pPr>
              <a:t>9/15/2014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EE7F8-7F97-41B8-B43D-12B6BB743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49912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10644-BA6B-4A23-95F3-A64D203E4DE6}" type="datetime1">
              <a:rPr lang="en-US"/>
              <a:pPr>
                <a:defRPr/>
              </a:pPr>
              <a:t>9/15/2014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DA93D-E57E-4ED9-B2A8-12DE9710C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27944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F1E7B-68E5-4A8C-AAD0-E92C61AE214D}" type="datetime1">
              <a:rPr lang="en-US"/>
              <a:pPr>
                <a:defRPr/>
              </a:pPr>
              <a:t>9/15/2014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40375-9491-4464-9EE4-B64889069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440672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E8988-AF89-4781-BF15-B986A6EAAB31}" type="datetime1">
              <a:rPr lang="en-US"/>
              <a:pPr>
                <a:defRPr/>
              </a:pPr>
              <a:t>9/15/2014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6DC34-B2FD-441F-B743-247F435CC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94613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06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F1318EAD-75C6-4C9E-8811-F5B611F7357B}" type="datetime1">
              <a:rPr lang="en-US"/>
              <a:pPr>
                <a:defRPr/>
              </a:pPr>
              <a:t>9/15/2014</a:t>
            </a:fld>
            <a:endParaRPr lang="en-US"/>
          </a:p>
        </p:txBody>
      </p:sp>
      <p:sp>
        <p:nvSpPr>
          <p:cNvPr id="2406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06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4AFE795A-8650-42A9-9114-A7E5A80305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77" r:id="rId3"/>
    <p:sldLayoutId id="2147483676" r:id="rId4"/>
    <p:sldLayoutId id="2147483675" r:id="rId5"/>
    <p:sldLayoutId id="2147483674" r:id="rId6"/>
    <p:sldLayoutId id="2147483673" r:id="rId7"/>
    <p:sldLayoutId id="2147483672" r:id="rId8"/>
    <p:sldLayoutId id="2147483671" r:id="rId9"/>
    <p:sldLayoutId id="2147483670" r:id="rId10"/>
    <p:sldLayoutId id="2147483669" r:id="rId11"/>
    <p:sldLayoutId id="2147483668" r:id="rId12"/>
    <p:sldLayoutId id="2147483667" r:id="rId13"/>
    <p:sldLayoutId id="2147483666" r:id="rId14"/>
  </p:sldLayoutIdLst>
  <p:transition spd="slow">
    <p:fade/>
  </p:transition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3505200"/>
            <a:ext cx="7848600" cy="838200"/>
          </a:xfrm>
        </p:spPr>
        <p:txBody>
          <a:bodyPr/>
          <a:lstStyle/>
          <a:p>
            <a:pPr algn="ctr"/>
            <a:r>
              <a:rPr lang="en-US" altLang="en-US" sz="3200" dirty="0">
                <a:solidFill>
                  <a:srgbClr val="FFFFFF"/>
                </a:solidFill>
              </a:rPr>
              <a:t>East Troy Community School District</a:t>
            </a:r>
            <a:r>
              <a:rPr lang="en-US" altLang="en-US" dirty="0">
                <a:solidFill>
                  <a:srgbClr val="FFFFFF"/>
                </a:solidFill>
              </a:rPr>
              <a:t/>
            </a:r>
            <a:br>
              <a:rPr lang="en-US" altLang="en-US" dirty="0">
                <a:solidFill>
                  <a:srgbClr val="FFFFFF"/>
                </a:solidFill>
              </a:rPr>
            </a:b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70" b="8470"/>
          <a:stretch>
            <a:fillRect/>
          </a:stretch>
        </p:blipFill>
        <p:spPr>
          <a:xfrm>
            <a:off x="2819400" y="609600"/>
            <a:ext cx="3541712" cy="2656284"/>
          </a:xfr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990600" y="4267200"/>
            <a:ext cx="7010400" cy="1905000"/>
          </a:xfrm>
        </p:spPr>
        <p:txBody>
          <a:bodyPr/>
          <a:lstStyle/>
          <a:p>
            <a:pPr algn="ctr"/>
            <a:r>
              <a:rPr lang="en-US" altLang="en-US" sz="4000" dirty="0" smtClean="0">
                <a:solidFill>
                  <a:srgbClr val="FFFF66"/>
                </a:solidFill>
              </a:rPr>
              <a:t>2014-15 </a:t>
            </a:r>
            <a:r>
              <a:rPr lang="en-US" altLang="en-US" sz="4000" dirty="0">
                <a:solidFill>
                  <a:srgbClr val="FFFF66"/>
                </a:solidFill>
              </a:rPr>
              <a:t>Annual Meeting and Budget Hearing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489760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000" dirty="0" smtClean="0">
                <a:solidFill>
                  <a:srgbClr val="FFFF00"/>
                </a:solidFill>
                <a:latin typeface="Verdana" pitchFamily="34" charset="0"/>
              </a:rPr>
              <a:t>ENROLLMENT HISTORY </a:t>
            </a:r>
            <a:br>
              <a:rPr lang="en-US" altLang="en-US" sz="3000" dirty="0" smtClean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1800" dirty="0" smtClean="0">
                <a:solidFill>
                  <a:srgbClr val="FFFF00"/>
                </a:solidFill>
                <a:latin typeface="Verdana" pitchFamily="34" charset="0"/>
              </a:rPr>
              <a:t>Estimate for 14-15</a:t>
            </a:r>
            <a:endParaRPr lang="en-US" altLang="en-US" sz="1800" dirty="0" smtClean="0"/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31283383"/>
              </p:ext>
            </p:extLst>
          </p:nvPr>
        </p:nvGraphicFramePr>
        <p:xfrm>
          <a:off x="264886" y="1981200"/>
          <a:ext cx="8483600" cy="4188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9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86800" y="6477000"/>
            <a:ext cx="152400" cy="228600"/>
          </a:xfrm>
          <a:prstGeom prst="actionButtonForwardNext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l" eaLnBrk="1" hangingPunct="1">
              <a:defRPr/>
            </a:pPr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52400"/>
            <a:ext cx="7391400" cy="13716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altLang="en-US" sz="3000" dirty="0" smtClean="0">
                <a:solidFill>
                  <a:srgbClr val="FFFF00"/>
                </a:solidFill>
                <a:latin typeface="Verdana" pitchFamily="34" charset="0"/>
              </a:rPr>
              <a:t>GENERAL FUND COMPONENT REVENUES 2014-15 SCHOOL YEAR</a:t>
            </a:r>
            <a:endParaRPr lang="en-US" altLang="en-US" sz="4800" dirty="0" smtClean="0"/>
          </a:p>
        </p:txBody>
      </p:sp>
      <p:sp>
        <p:nvSpPr>
          <p:cNvPr id="2053" name="AutoShape 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686800" y="6477000"/>
            <a:ext cx="228600" cy="228600"/>
          </a:xfrm>
          <a:prstGeom prst="actionButtonHome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endParaRPr lang="en-US"/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198886"/>
              </p:ext>
            </p:extLst>
          </p:nvPr>
        </p:nvGraphicFramePr>
        <p:xfrm>
          <a:off x="0" y="685799"/>
          <a:ext cx="9033020" cy="6099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l" eaLnBrk="1" hangingPunct="1">
              <a:defRPr/>
            </a:pPr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52400"/>
            <a:ext cx="7391400" cy="13716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altLang="en-US" sz="2600" dirty="0" smtClean="0">
                <a:solidFill>
                  <a:srgbClr val="FFFF00"/>
                </a:solidFill>
                <a:latin typeface="Verdana" pitchFamily="34" charset="0"/>
              </a:rPr>
              <a:t>GENERAL FUND COMPONENT EXPENDITURES  2014-15 SCHOOL YEAR</a:t>
            </a:r>
            <a:endParaRPr lang="en-US" altLang="en-US" dirty="0" smtClean="0"/>
          </a:p>
        </p:txBody>
      </p:sp>
      <p:sp>
        <p:nvSpPr>
          <p:cNvPr id="3077" name="AutoShape 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686800" y="6477000"/>
            <a:ext cx="228600" cy="228600"/>
          </a:xfrm>
          <a:prstGeom prst="actionButtonHome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endParaRPr lang="en-US"/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406983"/>
              </p:ext>
            </p:extLst>
          </p:nvPr>
        </p:nvGraphicFramePr>
        <p:xfrm>
          <a:off x="-1524000" y="-379835"/>
          <a:ext cx="13073881" cy="7241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l" eaLnBrk="1" hangingPunct="1">
              <a:defRPr/>
            </a:pPr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52400"/>
            <a:ext cx="7391400" cy="13716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altLang="en-US" sz="3000" dirty="0" smtClean="0">
                <a:solidFill>
                  <a:srgbClr val="FFFF00"/>
                </a:solidFill>
                <a:latin typeface="Verdana" pitchFamily="34" charset="0"/>
              </a:rPr>
              <a:t>GENERAL FUND &amp; FD 27 SALARIES &amp; BENEFITS 2014-15 SCHOOL YEAR</a:t>
            </a:r>
            <a:endParaRPr lang="en-US" altLang="en-US" sz="4800" dirty="0" smtClean="0"/>
          </a:p>
        </p:txBody>
      </p:sp>
      <p:sp>
        <p:nvSpPr>
          <p:cNvPr id="4101" name="AutoShape 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686800" y="6477000"/>
            <a:ext cx="228600" cy="228600"/>
          </a:xfrm>
          <a:prstGeom prst="actionButtonHome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endParaRPr lang="en-US"/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195075"/>
              </p:ext>
            </p:extLst>
          </p:nvPr>
        </p:nvGraphicFramePr>
        <p:xfrm>
          <a:off x="-914400" y="152400"/>
          <a:ext cx="10981765" cy="746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sz="4000" smtClean="0">
                <a:effectLst/>
              </a:rPr>
              <a:t>Salary/Benefit Distribution by Staff</a:t>
            </a: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45281937"/>
              </p:ext>
            </p:extLst>
          </p:nvPr>
        </p:nvGraphicFramePr>
        <p:xfrm>
          <a:off x="-794884" y="296182"/>
          <a:ext cx="5370513" cy="62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25" name="Text Box 8"/>
          <p:cNvSpPr txBox="1">
            <a:spLocks noChangeArrowheads="1"/>
          </p:cNvSpPr>
          <p:nvPr/>
        </p:nvSpPr>
        <p:spPr bwMode="auto">
          <a:xfrm>
            <a:off x="304800" y="2438399"/>
            <a:ext cx="12573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dirty="0"/>
              <a:t>Support Staff</a:t>
            </a:r>
          </a:p>
        </p:txBody>
      </p:sp>
      <p:sp>
        <p:nvSpPr>
          <p:cNvPr id="5126" name="Text Box 9"/>
          <p:cNvSpPr txBox="1">
            <a:spLocks noChangeArrowheads="1"/>
          </p:cNvSpPr>
          <p:nvPr/>
        </p:nvSpPr>
        <p:spPr bwMode="auto">
          <a:xfrm>
            <a:off x="3505200" y="37338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/>
              <a:t>Teachers</a:t>
            </a:r>
          </a:p>
        </p:txBody>
      </p:sp>
      <p:sp>
        <p:nvSpPr>
          <p:cNvPr id="5127" name="Text Box 10"/>
          <p:cNvSpPr txBox="1">
            <a:spLocks noChangeArrowheads="1"/>
          </p:cNvSpPr>
          <p:nvPr/>
        </p:nvSpPr>
        <p:spPr bwMode="auto">
          <a:xfrm>
            <a:off x="457200" y="53340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/>
              <a:t>Admin/Supv</a:t>
            </a:r>
          </a:p>
        </p:txBody>
      </p:sp>
      <p:graphicFrame>
        <p:nvGraphicFramePr>
          <p:cNvPr id="3" name="Object 11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05518707"/>
              </p:ext>
            </p:extLst>
          </p:nvPr>
        </p:nvGraphicFramePr>
        <p:xfrm>
          <a:off x="4560887" y="1371600"/>
          <a:ext cx="4506913" cy="425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8" name="Text Box 12"/>
          <p:cNvSpPr txBox="1">
            <a:spLocks noChangeArrowheads="1"/>
          </p:cNvSpPr>
          <p:nvPr/>
        </p:nvSpPr>
        <p:spPr bwMode="auto">
          <a:xfrm>
            <a:off x="7881257" y="4931001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dirty="0"/>
              <a:t>Teachers</a:t>
            </a:r>
          </a:p>
        </p:txBody>
      </p:sp>
      <p:sp>
        <p:nvSpPr>
          <p:cNvPr id="5129" name="Text Box 13"/>
          <p:cNvSpPr txBox="1">
            <a:spLocks noChangeArrowheads="1"/>
          </p:cNvSpPr>
          <p:nvPr/>
        </p:nvSpPr>
        <p:spPr bwMode="auto">
          <a:xfrm>
            <a:off x="4457700" y="4387850"/>
            <a:ext cx="99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dirty="0"/>
              <a:t>Admin/</a:t>
            </a:r>
            <a:r>
              <a:rPr lang="en-US" dirty="0" err="1"/>
              <a:t>Supv</a:t>
            </a:r>
            <a:endParaRPr lang="en-US" dirty="0"/>
          </a:p>
        </p:txBody>
      </p:sp>
      <p:sp>
        <p:nvSpPr>
          <p:cNvPr id="5130" name="Text Box 14"/>
          <p:cNvSpPr txBox="1">
            <a:spLocks noChangeArrowheads="1"/>
          </p:cNvSpPr>
          <p:nvPr/>
        </p:nvSpPr>
        <p:spPr bwMode="auto">
          <a:xfrm>
            <a:off x="4876800" y="2460171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dirty="0"/>
              <a:t>Support Staff</a:t>
            </a: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4572000" y="6172200"/>
            <a:ext cx="4267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i="1"/>
              <a:t>Basic Salary/Benefits Only – does not include extra duties.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 txBox="1">
            <a:spLocks noGrp="1"/>
          </p:cNvSpPr>
          <p:nvPr/>
        </p:nvSpPr>
        <p:spPr bwMode="auto">
          <a:xfrm>
            <a:off x="457200" y="6245225"/>
            <a:ext cx="80772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l" eaLnBrk="1" hangingPunct="1">
              <a:defRPr/>
            </a:pPr>
            <a:r>
              <a:rPr lang="en-US" sz="9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See Appendix “Rock Valley Athletic Conference </a:t>
            </a:r>
            <a:r>
              <a:rPr lang="en-US" sz="9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2012-13 </a:t>
            </a:r>
            <a:r>
              <a:rPr lang="en-US" sz="9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Equalized </a:t>
            </a:r>
            <a:r>
              <a:rPr lang="en-US" sz="9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Tax Levy Information” for </a:t>
            </a:r>
            <a:r>
              <a:rPr lang="en-US" sz="9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Comparables</a:t>
            </a:r>
            <a:endParaRPr lang="en-US" sz="9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086600" cy="14478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altLang="en-US" sz="4000" dirty="0" smtClean="0">
                <a:solidFill>
                  <a:srgbClr val="FFFF00"/>
                </a:solidFill>
                <a:latin typeface="Verdana" pitchFamily="34" charset="0"/>
              </a:rPr>
              <a:t>MILL RATE HISTORY</a:t>
            </a:r>
            <a:br>
              <a:rPr lang="en-US" altLang="en-US" sz="4000" dirty="0" smtClean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1800" dirty="0" smtClean="0">
                <a:solidFill>
                  <a:srgbClr val="FFFF00"/>
                </a:solidFill>
                <a:latin typeface="Verdana" pitchFamily="34" charset="0"/>
              </a:rPr>
              <a:t>(14-15 – Estimate)</a:t>
            </a:r>
            <a:r>
              <a:rPr lang="en-US" altLang="en-US" sz="2400" dirty="0" smtClean="0">
                <a:solidFill>
                  <a:srgbClr val="FFFF00"/>
                </a:solidFill>
                <a:latin typeface="Verdana" pitchFamily="34" charset="0"/>
              </a:rPr>
              <a:t/>
            </a:r>
            <a:br>
              <a:rPr lang="en-US" altLang="en-US" sz="2400" dirty="0" smtClean="0">
                <a:solidFill>
                  <a:srgbClr val="FFFF00"/>
                </a:solidFill>
                <a:latin typeface="Verdana" pitchFamily="34" charset="0"/>
              </a:rPr>
            </a:br>
            <a:endParaRPr lang="en-US" altLang="en-US" sz="1200" dirty="0" smtClean="0"/>
          </a:p>
        </p:txBody>
      </p:sp>
      <p:sp>
        <p:nvSpPr>
          <p:cNvPr id="6149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86800" y="6477000"/>
            <a:ext cx="152400" cy="228600"/>
          </a:xfrm>
          <a:prstGeom prst="actionButtonForwardNext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endParaRPr lang="en-US"/>
          </a:p>
        </p:txBody>
      </p:sp>
      <p:graphicFrame>
        <p:nvGraphicFramePr>
          <p:cNvPr id="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4258976"/>
              </p:ext>
            </p:extLst>
          </p:nvPr>
        </p:nvGraphicFramePr>
        <p:xfrm>
          <a:off x="32657" y="1364060"/>
          <a:ext cx="8864600" cy="5112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l" eaLnBrk="1" hangingPunct="1">
              <a:defRPr/>
            </a:pPr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086600" cy="14478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altLang="en-US" sz="4000" dirty="0" smtClean="0">
                <a:solidFill>
                  <a:srgbClr val="FFFF00"/>
                </a:solidFill>
                <a:latin typeface="Verdana" pitchFamily="34" charset="0"/>
              </a:rPr>
              <a:t>% Change in Equalized Value History</a:t>
            </a:r>
            <a:r>
              <a:rPr lang="en-US" altLang="en-US" sz="2400" dirty="0" smtClean="0">
                <a:solidFill>
                  <a:srgbClr val="FFFF00"/>
                </a:solidFill>
                <a:latin typeface="Verdana" pitchFamily="34" charset="0"/>
              </a:rPr>
              <a:t/>
            </a:r>
            <a:br>
              <a:rPr lang="en-US" altLang="en-US" sz="2400" dirty="0" smtClean="0">
                <a:solidFill>
                  <a:srgbClr val="FFFF00"/>
                </a:solidFill>
                <a:latin typeface="Verdana" pitchFamily="34" charset="0"/>
              </a:rPr>
            </a:br>
            <a:endParaRPr lang="en-US" altLang="en-US" sz="1200" dirty="0" smtClean="0"/>
          </a:p>
        </p:txBody>
      </p:sp>
      <p:sp>
        <p:nvSpPr>
          <p:cNvPr id="7173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86800" y="6477000"/>
            <a:ext cx="152400" cy="228600"/>
          </a:xfrm>
          <a:prstGeom prst="actionButtonForwardNext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endParaRPr lang="en-US"/>
          </a:p>
        </p:txBody>
      </p:sp>
      <p:graphicFrame>
        <p:nvGraphicFramePr>
          <p:cNvPr id="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1434615"/>
              </p:ext>
            </p:extLst>
          </p:nvPr>
        </p:nvGraphicFramePr>
        <p:xfrm>
          <a:off x="214521" y="1446470"/>
          <a:ext cx="8319879" cy="4798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Date Placeholder 3"/>
          <p:cNvSpPr txBox="1">
            <a:spLocks noGrp="1"/>
          </p:cNvSpPr>
          <p:nvPr/>
        </p:nvSpPr>
        <p:spPr bwMode="auto">
          <a:xfrm>
            <a:off x="457200" y="6245225"/>
            <a:ext cx="80772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l" eaLnBrk="1" hangingPunct="1">
              <a:defRPr/>
            </a:pPr>
            <a:r>
              <a:rPr lang="en-US" sz="9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See Appendix “WI DPI Analysis of General Aid and Equalization Aid Formula Components” for Comparisons to State Increases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Mill rate can increase, even when taxes decrease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91000"/>
          </a:xfrm>
        </p:spPr>
        <p:txBody>
          <a:bodyPr/>
          <a:lstStyle/>
          <a:p>
            <a:r>
              <a:rPr lang="en-US" dirty="0" smtClean="0"/>
              <a:t>Year 1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School Taxes: $2000 each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000" dirty="0" smtClean="0"/>
              <a:t>Mill rate: taxes/property (1,000) </a:t>
            </a:r>
          </a:p>
          <a:p>
            <a:pPr marL="0" indent="0">
              <a:buNone/>
            </a:pPr>
            <a:r>
              <a:rPr lang="en-US" sz="2000" dirty="0" smtClean="0"/>
              <a:t>$2000/$200 = $10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Year 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School </a:t>
            </a:r>
            <a:r>
              <a:rPr lang="en-US" sz="2400" dirty="0"/>
              <a:t>Taxes: </a:t>
            </a:r>
            <a:r>
              <a:rPr lang="en-US" sz="2400" dirty="0" smtClean="0"/>
              <a:t>$1,944 each (2.8% decrease)</a:t>
            </a:r>
            <a:endParaRPr lang="en-US" sz="24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Mill rate: $1944/$190 = $10.23</a:t>
            </a:r>
            <a:endParaRPr lang="en-US" sz="2000" dirty="0"/>
          </a:p>
        </p:txBody>
      </p:sp>
      <p:sp>
        <p:nvSpPr>
          <p:cNvPr id="6" name="Isosceles Triangle 5"/>
          <p:cNvSpPr/>
          <p:nvPr/>
        </p:nvSpPr>
        <p:spPr bwMode="auto">
          <a:xfrm>
            <a:off x="685800" y="2819400"/>
            <a:ext cx="1295400" cy="1066800"/>
          </a:xfrm>
          <a:prstGeom prst="triangl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Isosceles Triangle 6"/>
          <p:cNvSpPr/>
          <p:nvPr/>
        </p:nvSpPr>
        <p:spPr bwMode="auto">
          <a:xfrm>
            <a:off x="2304143" y="2790371"/>
            <a:ext cx="1295400" cy="1066800"/>
          </a:xfrm>
          <a:prstGeom prst="triangl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Isosceles Triangle 7"/>
          <p:cNvSpPr/>
          <p:nvPr/>
        </p:nvSpPr>
        <p:spPr bwMode="auto">
          <a:xfrm>
            <a:off x="6495143" y="2779485"/>
            <a:ext cx="1295400" cy="1066800"/>
          </a:xfrm>
          <a:prstGeom prst="triangl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Isosceles Triangle 8"/>
          <p:cNvSpPr/>
          <p:nvPr/>
        </p:nvSpPr>
        <p:spPr bwMode="auto">
          <a:xfrm>
            <a:off x="4953000" y="2779485"/>
            <a:ext cx="1295400" cy="1066800"/>
          </a:xfrm>
          <a:prstGeom prst="triangl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334933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$200K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685143" y="3487839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494643" y="3352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$200K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143500" y="330317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$190K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696529" y="330317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$190K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1043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l" eaLnBrk="1" hangingPunct="1">
              <a:defRPr/>
            </a:pPr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0"/>
            <a:ext cx="8686800" cy="13716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altLang="en-US" sz="3400" dirty="0" smtClean="0">
                <a:solidFill>
                  <a:srgbClr val="FFFF00"/>
                </a:solidFill>
                <a:latin typeface="Verdana" pitchFamily="34" charset="0"/>
              </a:rPr>
              <a:t>2013-14 Tax Levy By Municipality</a:t>
            </a:r>
            <a:endParaRPr lang="en-US" altLang="en-US" sz="5400" dirty="0" smtClean="0"/>
          </a:p>
        </p:txBody>
      </p:sp>
      <p:sp>
        <p:nvSpPr>
          <p:cNvPr id="8197" name="AutoShape 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686800" y="6477000"/>
            <a:ext cx="228600" cy="228600"/>
          </a:xfrm>
          <a:prstGeom prst="actionButtonHome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2" name="Date Placeholder 3"/>
          <p:cNvSpPr txBox="1">
            <a:spLocks noGrp="1"/>
          </p:cNvSpPr>
          <p:nvPr/>
        </p:nvSpPr>
        <p:spPr bwMode="auto">
          <a:xfrm>
            <a:off x="457200" y="6245225"/>
            <a:ext cx="8077200" cy="3079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l" eaLnBrk="1" hangingPunct="1">
              <a:defRPr/>
            </a:pPr>
            <a:r>
              <a:rPr lang="en-US" sz="9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See Appendix “Tax Bill Analysis” for steps to understand the components of a tax bill.</a:t>
            </a:r>
          </a:p>
        </p:txBody>
      </p:sp>
      <p:graphicFrame>
        <p:nvGraphicFramePr>
          <p:cNvPr id="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0269213"/>
              </p:ext>
            </p:extLst>
          </p:nvPr>
        </p:nvGraphicFramePr>
        <p:xfrm>
          <a:off x="50800" y="1014413"/>
          <a:ext cx="9347200" cy="581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l" eaLnBrk="1" hangingPunct="1">
              <a:defRPr/>
            </a:pPr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2362200"/>
            <a:ext cx="70866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 smtClean="0">
                <a:solidFill>
                  <a:srgbClr val="FFFF00"/>
                </a:solidFill>
              </a:rPr>
              <a:t>Report on Student Achievement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443599" y="3244334"/>
            <a:ext cx="2568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4443599" y="3244334"/>
            <a:ext cx="2568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4443599" y="3244334"/>
            <a:ext cx="2568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l" eaLnBrk="1" hangingPunct="1">
              <a:defRPr/>
            </a:pPr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28600"/>
            <a:ext cx="7086600" cy="152400"/>
          </a:xfrm>
        </p:spPr>
        <p:txBody>
          <a:bodyPr/>
          <a:lstStyle/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828800"/>
            <a:ext cx="8763000" cy="5562600"/>
          </a:xfrm>
        </p:spPr>
        <p:txBody>
          <a:bodyPr/>
          <a:lstStyle/>
          <a:p>
            <a:pPr marL="812800" indent="-812800" eaLnBrk="1" hangingPunct="1">
              <a:buClr>
                <a:srgbClr val="FFFF00"/>
              </a:buClr>
              <a:buFont typeface="Wingdings" pitchFamily="2" charset="2"/>
              <a:buAutoNum type="romanUcPeriod"/>
              <a:defRPr/>
            </a:pPr>
            <a:r>
              <a:rPr lang="en-US" altLang="en-US" sz="3600" dirty="0" smtClean="0"/>
              <a:t>Call to Order</a:t>
            </a:r>
          </a:p>
          <a:p>
            <a:pPr marL="812800" indent="-812800" eaLnBrk="1" hangingPunct="1">
              <a:buClr>
                <a:srgbClr val="FFFF00"/>
              </a:buClr>
              <a:buFont typeface="Wingdings" pitchFamily="2" charset="2"/>
              <a:buAutoNum type="romanUcPeriod"/>
              <a:defRPr/>
            </a:pPr>
            <a:r>
              <a:rPr lang="en-US" altLang="en-US" sz="3600" dirty="0" smtClean="0"/>
              <a:t>Pledge of Allegiance</a:t>
            </a:r>
          </a:p>
          <a:p>
            <a:pPr marL="812800" indent="-812800" eaLnBrk="1" hangingPunct="1">
              <a:buClr>
                <a:srgbClr val="FFFF00"/>
              </a:buClr>
              <a:buFont typeface="Wingdings" pitchFamily="2" charset="2"/>
              <a:buAutoNum type="romanUcPeriod"/>
              <a:defRPr/>
            </a:pPr>
            <a:r>
              <a:rPr lang="en-US" altLang="en-US" sz="3600" dirty="0" smtClean="0"/>
              <a:t>Election of a Temporary Chairperson</a:t>
            </a:r>
          </a:p>
          <a:p>
            <a:pPr marL="812800" indent="-812800" eaLnBrk="1" hangingPunct="1">
              <a:buClr>
                <a:srgbClr val="FFFF00"/>
              </a:buClr>
              <a:buFont typeface="Wingdings" pitchFamily="2" charset="2"/>
              <a:buAutoNum type="romanUcPeriod"/>
              <a:defRPr/>
            </a:pPr>
            <a:r>
              <a:rPr lang="en-US" altLang="en-US" sz="3600" dirty="0" smtClean="0"/>
              <a:t>Appoint Recording Clerk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37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sz="4000" dirty="0" smtClean="0">
                <a:effectLst/>
              </a:rPr>
              <a:t>Learning Growth and Attainment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25000" y="1905000"/>
            <a:ext cx="82296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3600" dirty="0" smtClean="0">
                <a:effectLst/>
              </a:rPr>
              <a:t>LEARNING GROWTH AND </a:t>
            </a:r>
          </a:p>
          <a:p>
            <a:pPr algn="ctr">
              <a:buFont typeface="Wingdings" pitchFamily="2" charset="2"/>
              <a:buNone/>
            </a:pPr>
            <a:r>
              <a:rPr lang="en-US" sz="3600" dirty="0" smtClean="0">
                <a:effectLst/>
              </a:rPr>
              <a:t>ATTAINMENT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effectLst/>
              </a:rPr>
              <a:t>		HIGH GROWTH /		 HIGH GROWTH /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effectLst/>
              </a:rPr>
              <a:t>		HIGH ATTAINMENT		 LOW ATTAINMENT</a:t>
            </a:r>
          </a:p>
          <a:p>
            <a:pPr>
              <a:buFont typeface="Wingdings" pitchFamily="2" charset="2"/>
              <a:buNone/>
            </a:pPr>
            <a:endParaRPr lang="en-US" sz="2000" dirty="0" smtClean="0">
              <a:effectLst/>
            </a:endParaRPr>
          </a:p>
          <a:p>
            <a:pPr>
              <a:buFont typeface="Wingdings" pitchFamily="2" charset="2"/>
              <a:buNone/>
            </a:pPr>
            <a:endParaRPr lang="en-US" sz="2000" dirty="0" smtClean="0">
              <a:effectLst/>
            </a:endParaRPr>
          </a:p>
          <a:p>
            <a:pPr>
              <a:buFont typeface="Wingdings" pitchFamily="2" charset="2"/>
              <a:buNone/>
            </a:pPr>
            <a:endParaRPr lang="en-US" sz="2000" dirty="0" smtClean="0">
              <a:effectLst/>
            </a:endParaRPr>
          </a:p>
          <a:p>
            <a:pPr lvl="1">
              <a:buFont typeface="Wingdings" pitchFamily="2" charset="2"/>
              <a:buNone/>
            </a:pPr>
            <a:r>
              <a:rPr lang="en-US" sz="2000" dirty="0" smtClean="0">
                <a:effectLst/>
              </a:rPr>
              <a:t>	LOW GROWTH /			LOW GROWTH /</a:t>
            </a:r>
          </a:p>
          <a:p>
            <a:pPr lvl="1">
              <a:buFont typeface="Wingdings" pitchFamily="2" charset="2"/>
              <a:buNone/>
            </a:pPr>
            <a:r>
              <a:rPr lang="en-US" sz="2000" dirty="0" smtClean="0">
                <a:effectLst/>
              </a:rPr>
              <a:t>    HIGH ATTAINMENT		LOW ATTAINMENT</a:t>
            </a:r>
          </a:p>
          <a:p>
            <a:pPr algn="ctr">
              <a:buFont typeface="Wingdings" pitchFamily="2" charset="2"/>
              <a:buNone/>
            </a:pPr>
            <a:endParaRPr lang="en-US" sz="2400" dirty="0" smtClean="0">
              <a:effectLst/>
            </a:endParaRP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 flipH="1">
            <a:off x="13411200" y="33528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10668000" y="4419600"/>
            <a:ext cx="556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 flipV="1">
            <a:off x="99060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 flipV="1">
            <a:off x="167640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4" t="11887" r="3856"/>
          <a:stretch/>
        </p:blipFill>
        <p:spPr bwMode="auto">
          <a:xfrm>
            <a:off x="2590800" y="1676400"/>
            <a:ext cx="4038600" cy="3985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smtClean="0">
                <a:effectLst/>
              </a:rPr>
              <a:t>RESULTS - MAP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sz="2800" dirty="0" smtClean="0">
                <a:effectLst/>
              </a:rPr>
              <a:t>2005 Norms Study with Northwest Evaluation Association has concluded that a school district is successfully helping students to improve their annual achievement levels, if 50% or more of the students in the District reach their </a:t>
            </a:r>
            <a:r>
              <a:rPr lang="en-US" sz="2800" i="1" u="sng" dirty="0" smtClean="0">
                <a:effectLst/>
              </a:rPr>
              <a:t>individual</a:t>
            </a:r>
            <a:r>
              <a:rPr lang="en-US" sz="2800" u="sng" dirty="0" smtClean="0">
                <a:effectLst/>
              </a:rPr>
              <a:t> targeted growth</a:t>
            </a:r>
            <a:r>
              <a:rPr lang="en-US" sz="2800" dirty="0" smtClean="0">
                <a:effectLst/>
              </a:rPr>
              <a:t> goal for the school year.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Reading Results (MAP)</a:t>
            </a:r>
            <a:br>
              <a:rPr lang="en-US" dirty="0"/>
            </a:br>
            <a:r>
              <a:rPr lang="en-US" sz="2400" dirty="0" smtClean="0"/>
              <a:t>National Schools in the Top 10%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6705601" cy="388077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/>
              <a:t>In the top 10% of schools nationally, about </a:t>
            </a:r>
            <a:r>
              <a:rPr lang="en-US" dirty="0" smtClean="0"/>
              <a:t>60-70% of </a:t>
            </a:r>
            <a:r>
              <a:rPr lang="en-US" dirty="0"/>
              <a:t>the students reach their growth norm target in reading.</a:t>
            </a:r>
          </a:p>
          <a:p>
            <a:pPr lvl="1">
              <a:defRPr/>
            </a:pPr>
            <a:r>
              <a:rPr lang="en-US" sz="1800" dirty="0"/>
              <a:t>2009 – 2010 (61.5%)</a:t>
            </a:r>
          </a:p>
          <a:p>
            <a:pPr lvl="1">
              <a:defRPr/>
            </a:pPr>
            <a:r>
              <a:rPr lang="en-US" sz="1800" dirty="0"/>
              <a:t>2010 – 2011 (67.7%)</a:t>
            </a:r>
          </a:p>
          <a:p>
            <a:pPr lvl="1">
              <a:defRPr/>
            </a:pPr>
            <a:r>
              <a:rPr lang="en-US" sz="1800" dirty="0" smtClean="0"/>
              <a:t>2011 </a:t>
            </a:r>
            <a:r>
              <a:rPr lang="en-US" sz="1800" dirty="0"/>
              <a:t>– </a:t>
            </a:r>
            <a:r>
              <a:rPr lang="en-US" sz="1800" dirty="0" smtClean="0"/>
              <a:t>2012* </a:t>
            </a:r>
            <a:r>
              <a:rPr lang="en-US" sz="1800" dirty="0"/>
              <a:t>(62.7%)</a:t>
            </a:r>
          </a:p>
          <a:p>
            <a:pPr lvl="1">
              <a:defRPr/>
            </a:pPr>
            <a:r>
              <a:rPr lang="en-US" sz="1800" dirty="0" smtClean="0"/>
              <a:t>2012 </a:t>
            </a:r>
            <a:r>
              <a:rPr lang="en-US" sz="1800" dirty="0"/>
              <a:t>– </a:t>
            </a:r>
            <a:r>
              <a:rPr lang="en-US" sz="1800" dirty="0" smtClean="0"/>
              <a:t>2013* </a:t>
            </a:r>
            <a:r>
              <a:rPr lang="en-US" sz="1800" dirty="0"/>
              <a:t>(60.6</a:t>
            </a:r>
            <a:r>
              <a:rPr lang="en-US" sz="1800" dirty="0" smtClean="0"/>
              <a:t>%)</a:t>
            </a:r>
          </a:p>
          <a:p>
            <a:pPr lvl="1">
              <a:defRPr/>
            </a:pPr>
            <a:r>
              <a:rPr lang="en-US" sz="1800" dirty="0" smtClean="0"/>
              <a:t>2013 – 2014* (62.1%)</a:t>
            </a:r>
            <a:endParaRPr lang="en-US" sz="1800" dirty="0"/>
          </a:p>
          <a:p>
            <a:pPr marL="457200" lvl="1" indent="0">
              <a:buNone/>
              <a:defRPr/>
            </a:pPr>
            <a:endParaRPr lang="en-US" sz="1800" dirty="0"/>
          </a:p>
          <a:p>
            <a:pPr marL="457200" lvl="1" indent="0">
              <a:buNone/>
              <a:defRPr/>
            </a:pPr>
            <a:r>
              <a:rPr lang="en-US" sz="1800" dirty="0" smtClean="0"/>
              <a:t>*</a:t>
            </a:r>
            <a:r>
              <a:rPr lang="en-US" sz="1800" dirty="0"/>
              <a:t>Began </a:t>
            </a:r>
            <a:r>
              <a:rPr lang="en-US" sz="1800" dirty="0" smtClean="0"/>
              <a:t>K–8 </a:t>
            </a:r>
            <a:r>
              <a:rPr lang="en-US" sz="1800" dirty="0"/>
              <a:t>during </a:t>
            </a:r>
            <a:r>
              <a:rPr lang="en-US" sz="1800" dirty="0" smtClean="0"/>
              <a:t>2011-12 </a:t>
            </a:r>
            <a:r>
              <a:rPr lang="en-US" sz="1800" dirty="0"/>
              <a:t>/ Prior years were grades </a:t>
            </a:r>
            <a:r>
              <a:rPr lang="en-US" sz="1800" dirty="0" smtClean="0"/>
              <a:t>2-8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046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4000" dirty="0"/>
              <a:t>Reading Results (MAP)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Above 50% of students Met Targeted Growth</a:t>
            </a:r>
            <a:endParaRPr lang="en-US" sz="28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/>
              <a:t>2010-11: 7 of 7 grade levels (2 – 8) </a:t>
            </a:r>
          </a:p>
          <a:p>
            <a:pPr>
              <a:lnSpc>
                <a:spcPct val="200000"/>
              </a:lnSpc>
            </a:pPr>
            <a:r>
              <a:rPr lang="en-US" dirty="0"/>
              <a:t>2011-12: 7 of 9 grade levels (K – 8) </a:t>
            </a:r>
          </a:p>
          <a:p>
            <a:pPr lvl="1"/>
            <a:r>
              <a:rPr lang="en-US" dirty="0"/>
              <a:t>{Began taking MAP testing for K and 1</a:t>
            </a:r>
            <a:r>
              <a:rPr lang="en-US" baseline="30000" dirty="0"/>
              <a:t>st</a:t>
            </a:r>
            <a:r>
              <a:rPr lang="en-US" dirty="0"/>
              <a:t> grades}</a:t>
            </a:r>
          </a:p>
          <a:p>
            <a:pPr>
              <a:lnSpc>
                <a:spcPct val="200000"/>
              </a:lnSpc>
            </a:pPr>
            <a:r>
              <a:rPr lang="en-US" dirty="0"/>
              <a:t>2012-13: 9 of 9 grade levels (K – 8) </a:t>
            </a:r>
          </a:p>
          <a:p>
            <a:pPr>
              <a:lnSpc>
                <a:spcPct val="200000"/>
              </a:lnSpc>
            </a:pPr>
            <a:r>
              <a:rPr lang="en-US" dirty="0"/>
              <a:t>2013-14: 9 of 9 grade levels (K – 8)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337259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Reading Results (MAP)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Overall Percentage of Students Meeting Targeted Growth</a:t>
            </a:r>
            <a:endParaRPr lang="en-US" sz="2400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/>
              <a:t>2009-10: 61.5% (Grades 2 – 8) </a:t>
            </a:r>
          </a:p>
          <a:p>
            <a:pPr>
              <a:lnSpc>
                <a:spcPct val="200000"/>
              </a:lnSpc>
            </a:pPr>
            <a:r>
              <a:rPr lang="en-US" dirty="0"/>
              <a:t>2010-11: 67.7% (Grades 2 – 8) </a:t>
            </a:r>
          </a:p>
          <a:p>
            <a:pPr>
              <a:lnSpc>
                <a:spcPct val="200000"/>
              </a:lnSpc>
            </a:pPr>
            <a:r>
              <a:rPr lang="en-US" dirty="0"/>
              <a:t>2011-12: 62.7% (K – 8) / 69.0% (Grades 2 – 8)</a:t>
            </a:r>
          </a:p>
          <a:p>
            <a:pPr>
              <a:lnSpc>
                <a:spcPct val="200000"/>
              </a:lnSpc>
            </a:pPr>
            <a:r>
              <a:rPr lang="en-US" dirty="0"/>
              <a:t>2012-13: 60.6% (K – 8)</a:t>
            </a:r>
          </a:p>
          <a:p>
            <a:pPr>
              <a:lnSpc>
                <a:spcPct val="200000"/>
              </a:lnSpc>
            </a:pPr>
            <a:r>
              <a:rPr lang="en-US" dirty="0"/>
              <a:t>2013-14: 62.1% (K – 8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7446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Reading Results (MAP)</a:t>
            </a:r>
            <a:r>
              <a:rPr lang="en-US" dirty="0"/>
              <a:t/>
            </a:r>
            <a:br>
              <a:rPr lang="en-US" dirty="0"/>
            </a:br>
            <a:r>
              <a:rPr lang="en-US" sz="2700" dirty="0"/>
              <a:t>Overall </a:t>
            </a:r>
            <a:r>
              <a:rPr lang="en-US" sz="2700" dirty="0" smtClean="0"/>
              <a:t>Increase of Percentage </a:t>
            </a:r>
            <a:r>
              <a:rPr lang="en-US" sz="2700" dirty="0"/>
              <a:t>of </a:t>
            </a:r>
            <a:r>
              <a:rPr lang="en-US" sz="2700" dirty="0" smtClean="0"/>
              <a:t>Cohort </a:t>
            </a:r>
            <a:r>
              <a:rPr lang="en-US" sz="2700" dirty="0"/>
              <a:t>Meeting Targeted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  <a:defRPr/>
            </a:pPr>
            <a:r>
              <a:rPr lang="en-US" dirty="0" smtClean="0"/>
              <a:t>2010-11: 4 of 6 (excluding 2</a:t>
            </a:r>
            <a:r>
              <a:rPr lang="en-US" baseline="30000" dirty="0" smtClean="0"/>
              <a:t>nd</a:t>
            </a:r>
            <a:r>
              <a:rPr lang="en-US" dirty="0" smtClean="0"/>
              <a:t> grade)</a:t>
            </a:r>
          </a:p>
          <a:p>
            <a:pPr>
              <a:lnSpc>
                <a:spcPct val="200000"/>
              </a:lnSpc>
              <a:defRPr/>
            </a:pPr>
            <a:r>
              <a:rPr lang="en-US" dirty="0" smtClean="0"/>
              <a:t>2011-12: 3 of 6 (excluding 5K, 1</a:t>
            </a:r>
            <a:r>
              <a:rPr lang="en-US" baseline="30000" dirty="0" smtClean="0"/>
              <a:t>st</a:t>
            </a:r>
            <a:r>
              <a:rPr lang="en-US" dirty="0" smtClean="0"/>
              <a:t> &amp; 2</a:t>
            </a:r>
            <a:r>
              <a:rPr lang="en-US" baseline="30000" dirty="0" smtClean="0"/>
              <a:t>nd</a:t>
            </a:r>
            <a:r>
              <a:rPr lang="en-US" dirty="0"/>
              <a:t> </a:t>
            </a:r>
            <a:r>
              <a:rPr lang="en-US" dirty="0" smtClean="0"/>
              <a:t>grades)</a:t>
            </a:r>
          </a:p>
          <a:p>
            <a:pPr lvl="1"/>
            <a:r>
              <a:rPr lang="en-US" dirty="0"/>
              <a:t>{Began taking MAP testing for K and 1</a:t>
            </a:r>
            <a:r>
              <a:rPr lang="en-US" baseline="30000" dirty="0"/>
              <a:t>st</a:t>
            </a:r>
            <a:r>
              <a:rPr lang="en-US" dirty="0"/>
              <a:t> grades}</a:t>
            </a:r>
          </a:p>
          <a:p>
            <a:pPr>
              <a:lnSpc>
                <a:spcPct val="110000"/>
              </a:lnSpc>
              <a:defRPr/>
            </a:pPr>
            <a:r>
              <a:rPr lang="en-US" dirty="0" smtClean="0"/>
              <a:t>2012-13</a:t>
            </a:r>
            <a:r>
              <a:rPr lang="en-US" dirty="0"/>
              <a:t>: 3 </a:t>
            </a:r>
            <a:r>
              <a:rPr lang="en-US" dirty="0" smtClean="0"/>
              <a:t>of 8 </a:t>
            </a:r>
            <a:r>
              <a:rPr lang="en-US" dirty="0"/>
              <a:t>(excluding </a:t>
            </a:r>
            <a:r>
              <a:rPr lang="en-US" dirty="0" smtClean="0"/>
              <a:t>5K)</a:t>
            </a:r>
            <a:endParaRPr lang="en-US" dirty="0"/>
          </a:p>
          <a:p>
            <a:pPr>
              <a:lnSpc>
                <a:spcPct val="200000"/>
              </a:lnSpc>
              <a:defRPr/>
            </a:pPr>
            <a:r>
              <a:rPr lang="en-US" dirty="0" smtClean="0"/>
              <a:t>2013-14: 5 of 8 (excluding 5K)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7076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Reading Results (MAP)</a:t>
            </a:r>
            <a:br>
              <a:rPr lang="en-US" dirty="0"/>
            </a:br>
            <a:r>
              <a:rPr lang="en-US" sz="2400" dirty="0" smtClean="0"/>
              <a:t>Grade Levels Above National Norms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8763000" cy="454501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2011-12, 2012-13 and 2013-14 – 9 of 9 grade levels had above the Normative Data Reference (RIT Scores) at the end of the year.  Began K – 8 testing during 2011-12 school year.  Prior years were grades 2 – 8.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Actual Attainment v. Benchmark Attainment</a:t>
            </a:r>
          </a:p>
          <a:p>
            <a:pPr marL="0" indent="0">
              <a:buNone/>
            </a:pPr>
            <a:r>
              <a:rPr lang="en-US" sz="1600" dirty="0" smtClean="0"/>
              <a:t>		</a:t>
            </a:r>
            <a:r>
              <a:rPr lang="en-US" sz="1000" u="sng" dirty="0" smtClean="0"/>
              <a:t>2011 - 2012</a:t>
            </a:r>
            <a:r>
              <a:rPr lang="en-US" sz="1000" dirty="0" smtClean="0"/>
              <a:t>			</a:t>
            </a:r>
            <a:r>
              <a:rPr lang="en-US" sz="1000" u="sng" dirty="0" smtClean="0"/>
              <a:t>2012 – 2013</a:t>
            </a:r>
            <a:r>
              <a:rPr lang="en-US" sz="1000" dirty="0" smtClean="0"/>
              <a:t>		</a:t>
            </a:r>
            <a:r>
              <a:rPr lang="en-US" sz="1000" u="sng" dirty="0" smtClean="0"/>
              <a:t>2013 - 2014</a:t>
            </a:r>
            <a:endParaRPr lang="en-US" sz="1600" dirty="0" smtClean="0"/>
          </a:p>
          <a:p>
            <a:pPr>
              <a:buFontTx/>
              <a:buChar char="-"/>
            </a:pPr>
            <a:r>
              <a:rPr lang="en-US" sz="800" dirty="0" smtClean="0"/>
              <a:t>    </a:t>
            </a:r>
            <a:r>
              <a:rPr lang="en-US" sz="1400" dirty="0" smtClean="0"/>
              <a:t>-</a:t>
            </a:r>
            <a:r>
              <a:rPr lang="en-US" sz="1400" dirty="0"/>
              <a:t> </a:t>
            </a:r>
            <a:r>
              <a:rPr lang="en-US" sz="1400" dirty="0" smtClean="0"/>
              <a:t>    Class of 2026	 N/A     	   /            N/A		/(K) – 159.8 (157.7) {2.1</a:t>
            </a:r>
            <a:r>
              <a:rPr lang="en-US" sz="1400" dirty="0"/>
              <a:t>}</a:t>
            </a:r>
            <a:endParaRPr lang="en-US" sz="1400" dirty="0" smtClean="0"/>
          </a:p>
          <a:p>
            <a:pPr lvl="1">
              <a:buFontTx/>
              <a:buChar char="-"/>
            </a:pPr>
            <a:r>
              <a:rPr lang="en-US" sz="1400" dirty="0" smtClean="0"/>
              <a:t>Class of 2025                  N/A              / (K) – 159 (157.7) {1.3}   	/(1) – 178.5 (176.9) {1.6}</a:t>
            </a:r>
          </a:p>
          <a:p>
            <a:pPr lvl="1">
              <a:buFontTx/>
              <a:buChar char="-"/>
            </a:pPr>
            <a:r>
              <a:rPr lang="en-US" sz="1400" dirty="0" smtClean="0"/>
              <a:t>Class of 2024 (K) – 159.7 (155.1) {4.6} / (1) – 178.4 (176.9) {1.5}	/(</a:t>
            </a:r>
            <a:r>
              <a:rPr lang="en-US" sz="1400" dirty="0"/>
              <a:t>2</a:t>
            </a:r>
            <a:r>
              <a:rPr lang="en-US" sz="1400" dirty="0" smtClean="0"/>
              <a:t>) – 192.0 (189.6) {2.4} </a:t>
            </a:r>
          </a:p>
          <a:p>
            <a:pPr lvl="1">
              <a:buFontTx/>
              <a:buChar char="-"/>
            </a:pPr>
            <a:r>
              <a:rPr lang="en-US" sz="1400" dirty="0" smtClean="0"/>
              <a:t>Class of 2023 (1) – 179.7 (176.9) {2.8} / (2) – 194.6 (189.6) {5.0} /(3) – 203.7 (199.2) {4.5}</a:t>
            </a:r>
          </a:p>
          <a:p>
            <a:pPr lvl="1">
              <a:buFontTx/>
              <a:buChar char="-"/>
            </a:pPr>
            <a:r>
              <a:rPr lang="en-US" sz="1400" dirty="0" smtClean="0"/>
              <a:t>Class of 2022 (2) – 192.3 (189.6) {2.7} / (3) – 204.0 (199.2) {4.8} /(4) – 212.0 (206.7) {5.3}</a:t>
            </a:r>
          </a:p>
          <a:p>
            <a:pPr lvl="1">
              <a:buFontTx/>
              <a:buChar char="-"/>
            </a:pPr>
            <a:r>
              <a:rPr lang="en-US" sz="1400" dirty="0" smtClean="0"/>
              <a:t>Class of 2021 (3) – 204.6 (199.2) {5.4} / (4) – 210.9 (206.7) {4.2} /(5) – 216.4 (212.3) {4.1}</a:t>
            </a:r>
          </a:p>
          <a:p>
            <a:pPr lvl="1">
              <a:buFontTx/>
              <a:buChar char="-"/>
            </a:pPr>
            <a:r>
              <a:rPr lang="en-US" sz="1400" dirty="0" smtClean="0"/>
              <a:t>Class of 2020 (4) – 210.3 (206.7) {3.6} / (5) – 214.9 (212.3) {2.6} /(6) – 217.4 (216.4) {1.0}</a:t>
            </a:r>
          </a:p>
          <a:p>
            <a:pPr lvl="1">
              <a:buFontTx/>
              <a:buChar char="-"/>
            </a:pPr>
            <a:r>
              <a:rPr lang="en-US" sz="1400" dirty="0" smtClean="0"/>
              <a:t>Class of 2019 (5) – 217.9 (212.3) {5.6} / (6) – 219.0 (216.4) {2.6} /(7) – 223.4 (219.7) {3.7}</a:t>
            </a:r>
          </a:p>
          <a:p>
            <a:pPr lvl="1">
              <a:buFontTx/>
              <a:buChar char="-"/>
            </a:pPr>
            <a:r>
              <a:rPr lang="en-US" sz="1400" dirty="0" smtClean="0"/>
              <a:t>Class of 2018 (6) – 219.7 (216.4) {3.3} / (7) – 224.0 (219.7) {4.3} /(8) – 228.6 (222.4) {6.2}</a:t>
            </a:r>
          </a:p>
          <a:p>
            <a:pPr lvl="1">
              <a:buFontTx/>
              <a:buChar char="-"/>
            </a:pPr>
            <a:r>
              <a:rPr lang="en-US" sz="1400" dirty="0" smtClean="0"/>
              <a:t>Class of 2017 (7) – 224.8 (219.7) {5.1} / (8) – 228.9 (222.4) {6.5} /</a:t>
            </a:r>
          </a:p>
          <a:p>
            <a:pPr lvl="1">
              <a:buFontTx/>
              <a:buChar char="-"/>
            </a:pPr>
            <a:r>
              <a:rPr lang="en-US" sz="1400" dirty="0" smtClean="0"/>
              <a:t>Class of 2016 (8) – 226.3 (222.4) {3.9} /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7553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6868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Reading Results (WKCE)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2400" dirty="0"/>
              <a:t>Overall Percentage of Grade Levels 3-8, &amp; 10,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Scoring </a:t>
            </a:r>
            <a:r>
              <a:rPr lang="en-US" sz="2400" dirty="0"/>
              <a:t>Proficient and/or Advanced</a:t>
            </a:r>
            <a:endParaRPr lang="en-US" sz="24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114800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2800" dirty="0"/>
              <a:t>2010-11: of 7 grades - 88% 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/>
              <a:t>Retroactively NAEP aligned: </a:t>
            </a:r>
            <a:r>
              <a:rPr lang="en-US" sz="2400" dirty="0" smtClean="0"/>
              <a:t>41.2%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sz="3200" dirty="0" smtClean="0"/>
          </a:p>
          <a:p>
            <a:pPr>
              <a:spcBef>
                <a:spcPts val="0"/>
              </a:spcBef>
              <a:defRPr/>
            </a:pPr>
            <a:r>
              <a:rPr lang="en-US" sz="3200" dirty="0" smtClean="0"/>
              <a:t>2011-12</a:t>
            </a:r>
            <a:r>
              <a:rPr lang="en-US" sz="3200" dirty="0"/>
              <a:t>: of 7 grades - 87% </a:t>
            </a:r>
            <a:endParaRPr lang="en-US" sz="3200" dirty="0" smtClean="0"/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Retroactively </a:t>
            </a:r>
            <a:r>
              <a:rPr lang="en-US" sz="2400" dirty="0"/>
              <a:t>NAEP aligned: 42.7%</a:t>
            </a:r>
          </a:p>
          <a:p>
            <a:pPr>
              <a:lnSpc>
                <a:spcPct val="200000"/>
              </a:lnSpc>
              <a:spcBef>
                <a:spcPts val="0"/>
              </a:spcBef>
              <a:defRPr/>
            </a:pPr>
            <a:r>
              <a:rPr lang="en-US" sz="2800" dirty="0"/>
              <a:t>2012-13: of 7 grades - 45.7% (NAEP aligned)</a:t>
            </a:r>
          </a:p>
          <a:p>
            <a:pPr>
              <a:lnSpc>
                <a:spcPct val="200000"/>
              </a:lnSpc>
              <a:spcBef>
                <a:spcPts val="0"/>
              </a:spcBef>
              <a:defRPr/>
            </a:pPr>
            <a:r>
              <a:rPr lang="en-US" sz="2800" dirty="0"/>
              <a:t>2013-14: of 7 grades - 39.7% (NAEP aligned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57150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lvl="1">
              <a:defRPr/>
            </a:pPr>
            <a:r>
              <a:rPr lang="en-US" sz="1400" dirty="0"/>
              <a:t>Will change WKCE Reading to Smarter Balanced Assessment during 2014-15 school year (testing window will be in the spring</a:t>
            </a:r>
            <a:r>
              <a:rPr lang="en-US" sz="1400" dirty="0" smtClean="0"/>
              <a:t>)</a:t>
            </a:r>
          </a:p>
          <a:p>
            <a:pPr lvl="1">
              <a:defRPr/>
            </a:pPr>
            <a:r>
              <a:rPr lang="en-US" sz="1400" dirty="0"/>
              <a:t> Began using NAEP scales during 2012-13 school </a:t>
            </a:r>
            <a:r>
              <a:rPr lang="en-US" sz="1400" dirty="0" smtClean="0"/>
              <a:t>year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070613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Reading Results (WKCE)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Cohorts 4-8, &amp; 10, That Increased Overall Percentage Scoring Proficient and/or Advanced</a:t>
            </a:r>
            <a:endParaRPr lang="en-US" sz="2400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sz="2400" dirty="0"/>
              <a:t>2010-11: 4 of 6 cohorts* </a:t>
            </a:r>
          </a:p>
          <a:p>
            <a:pPr>
              <a:lnSpc>
                <a:spcPct val="200000"/>
              </a:lnSpc>
            </a:pPr>
            <a:r>
              <a:rPr lang="en-US" sz="2400" dirty="0"/>
              <a:t>2011-12: 2 of 6 cohorts* </a:t>
            </a:r>
          </a:p>
          <a:p>
            <a:pPr>
              <a:lnSpc>
                <a:spcPct val="200000"/>
              </a:lnSpc>
            </a:pPr>
            <a:r>
              <a:rPr lang="en-US" sz="2400" dirty="0"/>
              <a:t>2012-13: 3 of 6 cohorts*</a:t>
            </a:r>
          </a:p>
          <a:p>
            <a:pPr>
              <a:lnSpc>
                <a:spcPct val="200000"/>
              </a:lnSpc>
            </a:pPr>
            <a:r>
              <a:rPr lang="en-US" sz="2400" dirty="0"/>
              <a:t>2013-14: 2 of 6 cohorts</a:t>
            </a:r>
            <a:r>
              <a:rPr lang="en-US" sz="2400" dirty="0" smtClean="0"/>
              <a:t>*</a:t>
            </a:r>
            <a:endParaRPr lang="en-US" sz="24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56388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lvl="1">
              <a:defRPr/>
            </a:pPr>
            <a:r>
              <a:rPr lang="en-US" sz="1600" dirty="0"/>
              <a:t>*Number of cohorts excludes 3rd grade. Overall growth percentage based on previous year therefore 3rd grade is not included in the statistic since second grade does not take exam</a:t>
            </a:r>
          </a:p>
        </p:txBody>
      </p:sp>
    </p:spTree>
    <p:extLst>
      <p:ext uri="{BB962C8B-B14F-4D97-AF65-F5344CB8AC3E}">
        <p14:creationId xmlns:p14="http://schemas.microsoft.com/office/powerpoint/2010/main" val="25234631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981200"/>
            <a:ext cx="8305802" cy="3886200"/>
          </a:xfrm>
        </p:spPr>
        <p:txBody>
          <a:bodyPr>
            <a:normAutofit fontScale="85000" lnSpcReduction="10000"/>
          </a:bodyPr>
          <a:lstStyle/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u="sng" dirty="0" smtClean="0"/>
              <a:t>2013 – 2014	</a:t>
            </a:r>
            <a:r>
              <a:rPr lang="en-US" dirty="0" smtClean="0"/>
              <a:t>	</a:t>
            </a:r>
            <a:r>
              <a:rPr lang="en-US" u="sng" dirty="0" smtClean="0"/>
              <a:t>2012 – 2013	</a:t>
            </a:r>
            <a:r>
              <a:rPr lang="en-US" dirty="0" smtClean="0"/>
              <a:t>	</a:t>
            </a:r>
            <a:r>
              <a:rPr lang="en-US" u="sng" dirty="0" smtClean="0"/>
              <a:t>2011 - 2012</a:t>
            </a:r>
          </a:p>
          <a:p>
            <a:pPr lvl="1"/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– 52.9% / </a:t>
            </a:r>
            <a:r>
              <a:rPr lang="en-US" dirty="0" smtClean="0"/>
              <a:t>				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– 31.9%</a:t>
            </a:r>
          </a:p>
          <a:p>
            <a:pPr lvl="1"/>
            <a:r>
              <a:rPr lang="en-US" dirty="0"/>
              <a:t>8</a:t>
            </a:r>
            <a:r>
              <a:rPr lang="en-US" baseline="30000" dirty="0"/>
              <a:t>th</a:t>
            </a:r>
            <a:r>
              <a:rPr lang="en-US" dirty="0"/>
              <a:t> – 31.8% </a:t>
            </a:r>
            <a:r>
              <a:rPr lang="en-US" dirty="0" smtClean="0"/>
              <a:t>/		 </a:t>
            </a:r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– 38.8% / </a:t>
            </a:r>
            <a:r>
              <a:rPr lang="en-US" dirty="0" smtClean="0"/>
              <a:t>	6</a:t>
            </a:r>
            <a:r>
              <a:rPr lang="en-US" baseline="30000" dirty="0" smtClean="0"/>
              <a:t>th </a:t>
            </a:r>
            <a:r>
              <a:rPr lang="en-US" dirty="0" smtClean="0"/>
              <a:t>– </a:t>
            </a:r>
            <a:r>
              <a:rPr lang="en-US" dirty="0"/>
              <a:t>44.2%</a:t>
            </a:r>
          </a:p>
          <a:p>
            <a:pPr lvl="1"/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 - 39.9% / 		6</a:t>
            </a:r>
            <a:r>
              <a:rPr lang="en-US" baseline="30000" dirty="0" smtClean="0"/>
              <a:t>th</a:t>
            </a:r>
            <a:r>
              <a:rPr lang="en-US" dirty="0" smtClean="0"/>
              <a:t> – 42.2% / 	5</a:t>
            </a:r>
            <a:r>
              <a:rPr lang="en-US" baseline="30000" dirty="0" smtClean="0"/>
              <a:t>th</a:t>
            </a:r>
            <a:r>
              <a:rPr lang="en-US" dirty="0" smtClean="0"/>
              <a:t> – 46.7%</a:t>
            </a:r>
          </a:p>
          <a:p>
            <a:pPr lvl="1"/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– 33.1% / 		5</a:t>
            </a:r>
            <a:r>
              <a:rPr lang="en-US" baseline="30000" dirty="0" smtClean="0"/>
              <a:t>th</a:t>
            </a:r>
            <a:r>
              <a:rPr lang="en-US" dirty="0" smtClean="0"/>
              <a:t> – 37.4% / 	4</a:t>
            </a:r>
            <a:r>
              <a:rPr lang="en-US" baseline="30000" dirty="0" smtClean="0"/>
              <a:t>th</a:t>
            </a:r>
            <a:r>
              <a:rPr lang="en-US" dirty="0" smtClean="0"/>
              <a:t> – 39.8%</a:t>
            </a:r>
          </a:p>
          <a:p>
            <a:pPr lvl="1"/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– 40.8% /		 4</a:t>
            </a:r>
            <a:r>
              <a:rPr lang="en-US" baseline="30000" dirty="0" smtClean="0"/>
              <a:t>th</a:t>
            </a:r>
            <a:r>
              <a:rPr lang="en-US" dirty="0" smtClean="0"/>
              <a:t> – 38.3% / 	3</a:t>
            </a:r>
            <a:r>
              <a:rPr lang="en-US" baseline="30000" dirty="0" smtClean="0"/>
              <a:t>rd</a:t>
            </a:r>
            <a:r>
              <a:rPr lang="en-US" dirty="0" smtClean="0"/>
              <a:t> – 34.8%</a:t>
            </a:r>
          </a:p>
          <a:p>
            <a:pPr lvl="1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– 42.5% /		 3</a:t>
            </a:r>
            <a:r>
              <a:rPr lang="en-US" baseline="30000" dirty="0" smtClean="0"/>
              <a:t>rd</a:t>
            </a:r>
            <a:r>
              <a:rPr lang="en-US" dirty="0" smtClean="0"/>
              <a:t> – 45.7%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– 36.7%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6019800"/>
            <a:ext cx="89154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n-US" sz="1200" dirty="0" smtClean="0">
                <a:solidFill>
                  <a:schemeClr val="tx1">
                    <a:lumMod val="65000"/>
                  </a:schemeClr>
                </a:solidFill>
              </a:rPr>
              <a:t>Began </a:t>
            </a:r>
            <a:r>
              <a:rPr lang="en-US" sz="1200" dirty="0">
                <a:solidFill>
                  <a:schemeClr val="tx1">
                    <a:lumMod val="65000"/>
                  </a:schemeClr>
                </a:solidFill>
              </a:rPr>
              <a:t>using NAEP scales during 2012-13 school </a:t>
            </a:r>
            <a:r>
              <a:rPr lang="en-US" sz="1200" dirty="0" smtClean="0">
                <a:solidFill>
                  <a:schemeClr val="tx1">
                    <a:lumMod val="65000"/>
                  </a:schemeClr>
                </a:solidFill>
              </a:rPr>
              <a:t>year</a:t>
            </a:r>
          </a:p>
          <a:p>
            <a:pPr marL="0" indent="0" algn="ctr">
              <a:buNone/>
              <a:defRPr/>
            </a:pPr>
            <a:r>
              <a:rPr lang="en-US" sz="1200" dirty="0" smtClean="0">
                <a:solidFill>
                  <a:schemeClr val="tx1">
                    <a:lumMod val="65000"/>
                  </a:schemeClr>
                </a:solidFill>
              </a:rPr>
              <a:t>Will </a:t>
            </a:r>
            <a:r>
              <a:rPr lang="en-US" sz="1200" dirty="0">
                <a:solidFill>
                  <a:schemeClr val="tx1">
                    <a:lumMod val="65000"/>
                  </a:schemeClr>
                </a:solidFill>
              </a:rPr>
              <a:t>change WKCE Reading to Smarter Balanced Assessment during 2014-15 school </a:t>
            </a:r>
            <a:r>
              <a:rPr lang="en-US" sz="1200" dirty="0" smtClean="0">
                <a:solidFill>
                  <a:schemeClr val="tx1">
                    <a:lumMod val="65000"/>
                  </a:schemeClr>
                </a:solidFill>
              </a:rPr>
              <a:t>year</a:t>
            </a:r>
            <a:endParaRPr lang="en-US" sz="1200" dirty="0">
              <a:solidFill>
                <a:schemeClr val="tx1">
                  <a:lumMod val="65000"/>
                </a:scheme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Reading Results (WKCE)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Cohorts 4-8, &amp; 10, </a:t>
            </a:r>
            <a:r>
              <a:rPr lang="en-US" sz="2400" dirty="0" smtClean="0"/>
              <a:t>Percentage </a:t>
            </a:r>
            <a:r>
              <a:rPr lang="en-US" sz="2400" dirty="0"/>
              <a:t>Scoring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Proficient </a:t>
            </a:r>
            <a:r>
              <a:rPr lang="en-US" sz="2400" dirty="0"/>
              <a:t>and/or Advanced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460735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l" eaLnBrk="1" hangingPunct="1">
              <a:defRPr/>
            </a:pPr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28600"/>
            <a:ext cx="85344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dirty="0" smtClean="0">
                <a:solidFill>
                  <a:srgbClr val="FFFF00"/>
                </a:solidFill>
              </a:rPr>
              <a:t>V. ANNUAL VOLUNTARY SERVICE TO EDUCATION AWARDS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676400"/>
            <a:ext cx="8686800" cy="4191000"/>
          </a:xfrm>
        </p:spPr>
        <p:txBody>
          <a:bodyPr/>
          <a:lstStyle/>
          <a:p>
            <a:pPr marL="812800" indent="-812800" eaLnBrk="1" hangingPunct="1">
              <a:buFont typeface="Wingdings" pitchFamily="2" charset="2"/>
              <a:buNone/>
              <a:defRPr/>
            </a:pPr>
            <a:endParaRPr lang="en-US" altLang="en-US" sz="3600" dirty="0" smtClean="0"/>
          </a:p>
          <a:p>
            <a:pPr marL="812800" indent="-812800" eaLnBrk="1" hangingPunct="1">
              <a:buFont typeface="Wingdings" pitchFamily="2" charset="2"/>
              <a:buNone/>
              <a:defRPr/>
            </a:pPr>
            <a:r>
              <a:rPr lang="en-US" altLang="en-US" sz="3600" dirty="0" smtClean="0"/>
              <a:t>	Congratulations and Thank You to:</a:t>
            </a:r>
          </a:p>
          <a:p>
            <a:pPr marL="812800" indent="-812800" eaLnBrk="1" hangingPunct="1">
              <a:buFont typeface="Wingdings" pitchFamily="2" charset="2"/>
              <a:buNone/>
              <a:defRPr/>
            </a:pPr>
            <a:endParaRPr lang="en-US" altLang="en-US" sz="3600" dirty="0"/>
          </a:p>
          <a:p>
            <a:pPr marL="812800" indent="-812800" algn="ctr" eaLnBrk="1" hangingPunct="1">
              <a:buFont typeface="Wingdings" pitchFamily="2" charset="2"/>
              <a:buNone/>
              <a:defRPr/>
            </a:pPr>
            <a:r>
              <a:rPr lang="en-US" altLang="en-US" sz="6600" i="1" dirty="0" smtClean="0">
                <a:solidFill>
                  <a:srgbClr val="89FFC4"/>
                </a:solidFill>
              </a:rPr>
              <a:t>Meg and Shawn Hunter</a:t>
            </a:r>
          </a:p>
          <a:p>
            <a:pPr marL="812800" indent="-812800" algn="ctr" eaLnBrk="1" hangingPunct="1">
              <a:buFont typeface="Wingdings" pitchFamily="2" charset="2"/>
              <a:buNone/>
              <a:defRPr/>
            </a:pPr>
            <a:endParaRPr lang="en-US" altLang="en-US" sz="36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Math Results </a:t>
            </a:r>
            <a:r>
              <a:rPr lang="en-US" sz="4000" dirty="0"/>
              <a:t>(MAP)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National Schools in the Top 10%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sz="2400" dirty="0"/>
              <a:t>In the top 10% of schools nationally, about 65 - 75 percent of the students reach their growth norm target in mathematics.</a:t>
            </a:r>
          </a:p>
          <a:p>
            <a:pPr>
              <a:defRPr/>
            </a:pPr>
            <a:endParaRPr lang="en-US" sz="2400" dirty="0"/>
          </a:p>
          <a:p>
            <a:pPr lvl="1">
              <a:defRPr/>
            </a:pPr>
            <a:r>
              <a:rPr lang="en-US" sz="2400" dirty="0"/>
              <a:t>2009 – 2010 (64.3%)</a:t>
            </a:r>
          </a:p>
          <a:p>
            <a:pPr lvl="1">
              <a:defRPr/>
            </a:pPr>
            <a:r>
              <a:rPr lang="en-US" sz="2400" dirty="0"/>
              <a:t>2010 – 2011 (61.2%)</a:t>
            </a:r>
          </a:p>
          <a:p>
            <a:pPr lvl="1">
              <a:defRPr/>
            </a:pPr>
            <a:r>
              <a:rPr lang="en-US" sz="2400" dirty="0"/>
              <a:t>2011 – 2012 (75%)</a:t>
            </a:r>
          </a:p>
          <a:p>
            <a:pPr lvl="1">
              <a:defRPr/>
            </a:pPr>
            <a:r>
              <a:rPr lang="en-US" sz="2400" dirty="0"/>
              <a:t>*2012 – 2013 (65.5%) </a:t>
            </a:r>
            <a:endParaRPr lang="en-US" sz="2400" dirty="0" smtClean="0"/>
          </a:p>
          <a:p>
            <a:pPr lvl="1">
              <a:defRPr/>
            </a:pPr>
            <a:r>
              <a:rPr lang="en-US" sz="2400" dirty="0" smtClean="0"/>
              <a:t>*2013 – 2104 (64.3%)</a:t>
            </a:r>
            <a:endParaRPr lang="en-US" sz="2400" dirty="0"/>
          </a:p>
          <a:p>
            <a:pPr marL="457200" lvl="1" indent="0">
              <a:buNone/>
              <a:defRPr/>
            </a:pPr>
            <a:r>
              <a:rPr lang="en-US" sz="2400" dirty="0"/>
              <a:t>*Kindergarten and 1</a:t>
            </a:r>
            <a:r>
              <a:rPr lang="en-US" sz="2400" baseline="30000" dirty="0"/>
              <a:t>st</a:t>
            </a:r>
            <a:r>
              <a:rPr lang="en-US" sz="2400" dirty="0"/>
              <a:t> graders began taking MAP testing.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5601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Math Results (MAP)</a:t>
            </a:r>
            <a:br>
              <a:rPr lang="en-US" dirty="0"/>
            </a:br>
            <a:r>
              <a:rPr lang="en-US" sz="2700" dirty="0"/>
              <a:t>Overall Percentage of Students Meeting Targeted </a:t>
            </a:r>
            <a:r>
              <a:rPr lang="en-US" sz="2700" dirty="0" smtClean="0"/>
              <a:t>Growth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/>
              <a:t>2009-10: 64.3% (Grades 2 – 8) </a:t>
            </a:r>
          </a:p>
          <a:p>
            <a:pPr>
              <a:lnSpc>
                <a:spcPct val="200000"/>
              </a:lnSpc>
            </a:pPr>
            <a:r>
              <a:rPr lang="en-US" dirty="0"/>
              <a:t>2010-11: 61.2% (Grades 2 – 8) </a:t>
            </a:r>
          </a:p>
          <a:p>
            <a:pPr>
              <a:lnSpc>
                <a:spcPct val="200000"/>
              </a:lnSpc>
            </a:pPr>
            <a:r>
              <a:rPr lang="en-US" dirty="0"/>
              <a:t>2011-12: 75% (Grades 2 – 8)</a:t>
            </a:r>
          </a:p>
          <a:p>
            <a:pPr>
              <a:lnSpc>
                <a:spcPct val="200000"/>
              </a:lnSpc>
            </a:pPr>
            <a:r>
              <a:rPr lang="en-US" dirty="0"/>
              <a:t>2012-13: 65.5% (K – 8) / 66.9% (Grades 2 – 8)</a:t>
            </a:r>
          </a:p>
          <a:p>
            <a:pPr>
              <a:lnSpc>
                <a:spcPct val="200000"/>
              </a:lnSpc>
            </a:pPr>
            <a:r>
              <a:rPr lang="en-US" dirty="0"/>
              <a:t>2013-14: 64.3% (K – 8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2087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Math Results (MAP)</a:t>
            </a:r>
            <a:r>
              <a:rPr lang="en-US" dirty="0"/>
              <a:t/>
            </a:r>
            <a:br>
              <a:rPr lang="en-US" dirty="0"/>
            </a:br>
            <a:r>
              <a:rPr lang="en-US" sz="2700" dirty="0"/>
              <a:t>Above 50% of students Met Targeted Growth</a:t>
            </a:r>
            <a:br>
              <a:rPr lang="en-US" sz="27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/>
              <a:t>2010-11: 5 of 7 grade levels (2 – 8) </a:t>
            </a:r>
          </a:p>
          <a:p>
            <a:pPr>
              <a:lnSpc>
                <a:spcPct val="200000"/>
              </a:lnSpc>
            </a:pPr>
            <a:r>
              <a:rPr lang="en-US" dirty="0"/>
              <a:t>2011-12: 7 of 7 grade levels (2 – 8) </a:t>
            </a:r>
          </a:p>
          <a:p>
            <a:pPr>
              <a:lnSpc>
                <a:spcPct val="200000"/>
              </a:lnSpc>
            </a:pPr>
            <a:r>
              <a:rPr lang="en-US" dirty="0"/>
              <a:t>2012-13: 8 of 9 grade levels (K – 8) </a:t>
            </a:r>
          </a:p>
          <a:p>
            <a:pPr marL="742950" lvl="2" indent="-342900">
              <a:lnSpc>
                <a:spcPct val="200000"/>
              </a:lnSpc>
            </a:pPr>
            <a:r>
              <a:rPr lang="en-US" dirty="0"/>
              <a:t>{Began taking MAP testing for K and 1</a:t>
            </a:r>
            <a:r>
              <a:rPr lang="en-US" baseline="30000" dirty="0"/>
              <a:t>st</a:t>
            </a:r>
            <a:r>
              <a:rPr lang="en-US" dirty="0"/>
              <a:t> grades}</a:t>
            </a:r>
          </a:p>
          <a:p>
            <a:pPr>
              <a:lnSpc>
                <a:spcPct val="200000"/>
              </a:lnSpc>
            </a:pPr>
            <a:r>
              <a:rPr lang="en-US" dirty="0"/>
              <a:t>2013-14: 8 of 9 grade levels (K – 8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9383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Math Results (MAP)</a:t>
            </a:r>
            <a:br>
              <a:rPr lang="en-US" dirty="0"/>
            </a:br>
            <a:r>
              <a:rPr lang="en-US" sz="2700" dirty="0"/>
              <a:t>Overall Increase of Percentage of Cohort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Meeting </a:t>
            </a:r>
            <a:r>
              <a:rPr lang="en-US" sz="2700" dirty="0"/>
              <a:t>Targeted Growth</a:t>
            </a:r>
            <a:br>
              <a:rPr lang="en-US" sz="27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00200"/>
            <a:ext cx="822960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  <a:defRPr/>
            </a:pPr>
            <a:r>
              <a:rPr lang="en-US" sz="2800" dirty="0"/>
              <a:t>2010-11: 2 of </a:t>
            </a:r>
            <a:r>
              <a:rPr lang="en-US" sz="2800" dirty="0" smtClean="0"/>
              <a:t>6* </a:t>
            </a:r>
          </a:p>
          <a:p>
            <a:pPr>
              <a:lnSpc>
                <a:spcPct val="200000"/>
              </a:lnSpc>
              <a:defRPr/>
            </a:pPr>
            <a:r>
              <a:rPr lang="en-US" sz="2800" dirty="0" smtClean="0"/>
              <a:t>2011-12</a:t>
            </a:r>
            <a:r>
              <a:rPr lang="en-US" sz="2800" dirty="0"/>
              <a:t>: 5 of </a:t>
            </a:r>
            <a:r>
              <a:rPr lang="en-US" sz="2800" dirty="0" smtClean="0"/>
              <a:t>6*</a:t>
            </a:r>
            <a:endParaRPr lang="en-US" sz="2800" dirty="0"/>
          </a:p>
          <a:p>
            <a:pPr>
              <a:lnSpc>
                <a:spcPct val="200000"/>
              </a:lnSpc>
              <a:defRPr/>
            </a:pPr>
            <a:r>
              <a:rPr lang="en-US" sz="2800" dirty="0"/>
              <a:t>2012-13: 0 of </a:t>
            </a:r>
            <a:r>
              <a:rPr lang="en-US" sz="2800" dirty="0" smtClean="0"/>
              <a:t>6*</a:t>
            </a:r>
          </a:p>
          <a:p>
            <a:pPr lvl="1">
              <a:lnSpc>
                <a:spcPct val="200000"/>
              </a:lnSpc>
              <a:defRPr/>
            </a:pPr>
            <a:r>
              <a:rPr lang="en-US" sz="1800" dirty="0" smtClean="0"/>
              <a:t> {</a:t>
            </a:r>
            <a:r>
              <a:rPr lang="en-US" sz="1800" dirty="0"/>
              <a:t>Began taking MAP testing for K and 1</a:t>
            </a:r>
            <a:r>
              <a:rPr lang="en-US" sz="1800" baseline="30000" dirty="0"/>
              <a:t>st</a:t>
            </a:r>
            <a:r>
              <a:rPr lang="en-US" sz="1800" dirty="0"/>
              <a:t> grades}</a:t>
            </a:r>
          </a:p>
          <a:p>
            <a:pPr>
              <a:lnSpc>
                <a:spcPct val="200000"/>
              </a:lnSpc>
              <a:defRPr/>
            </a:pPr>
            <a:r>
              <a:rPr lang="en-US" sz="2400" dirty="0" smtClean="0"/>
              <a:t>2013-14</a:t>
            </a:r>
            <a:r>
              <a:rPr lang="en-US" sz="2400" dirty="0"/>
              <a:t>: 3 of 8 (excluding 5K</a:t>
            </a:r>
            <a:r>
              <a:rPr lang="en-US" sz="2400" dirty="0" smtClean="0"/>
              <a:t>)</a:t>
            </a:r>
            <a:endParaRPr lang="en-US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59436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1400" dirty="0">
                <a:solidFill>
                  <a:schemeClr val="tx1">
                    <a:lumMod val="65000"/>
                  </a:schemeClr>
                </a:solidFill>
              </a:rPr>
              <a:t>*</a:t>
            </a:r>
            <a:r>
              <a:rPr lang="en-US" sz="1400" dirty="0" smtClean="0">
                <a:solidFill>
                  <a:schemeClr val="tx1">
                    <a:lumMod val="65000"/>
                  </a:schemeClr>
                </a:solidFill>
              </a:rPr>
              <a:t>Number </a:t>
            </a:r>
            <a:r>
              <a:rPr lang="en-US" sz="1400" dirty="0">
                <a:solidFill>
                  <a:schemeClr val="tx1">
                    <a:lumMod val="65000"/>
                  </a:schemeClr>
                </a:solidFill>
              </a:rPr>
              <a:t>of cohorts excludes </a:t>
            </a:r>
            <a:r>
              <a:rPr lang="en-US" sz="1400" dirty="0" smtClean="0">
                <a:solidFill>
                  <a:schemeClr val="tx1">
                    <a:lumMod val="65000"/>
                  </a:schemeClr>
                </a:solidFill>
              </a:rPr>
              <a:t>2</a:t>
            </a:r>
            <a:r>
              <a:rPr lang="en-US" sz="1400" baseline="30000" dirty="0" smtClean="0">
                <a:solidFill>
                  <a:schemeClr val="tx1">
                    <a:lumMod val="65000"/>
                  </a:schemeClr>
                </a:solidFill>
              </a:rPr>
              <a:t>nd</a:t>
            </a:r>
            <a:r>
              <a:rPr lang="en-US" sz="1400" dirty="0" smtClean="0">
                <a:solidFill>
                  <a:schemeClr val="tx1">
                    <a:lumMod val="65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1">
                    <a:lumMod val="65000"/>
                  </a:schemeClr>
                </a:solidFill>
              </a:rPr>
              <a:t>grade. Overall growth percentage based on previous year </a:t>
            </a:r>
            <a:endParaRPr lang="en-US" sz="1400" dirty="0" smtClean="0">
              <a:solidFill>
                <a:schemeClr val="tx1">
                  <a:lumMod val="65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1400" dirty="0" smtClean="0">
                <a:solidFill>
                  <a:schemeClr val="tx1">
                    <a:lumMod val="65000"/>
                  </a:schemeClr>
                </a:solidFill>
              </a:rPr>
              <a:t>therefore 2</a:t>
            </a:r>
            <a:r>
              <a:rPr lang="en-US" sz="1400" baseline="30000" dirty="0" smtClean="0">
                <a:solidFill>
                  <a:schemeClr val="tx1">
                    <a:lumMod val="65000"/>
                  </a:schemeClr>
                </a:solidFill>
              </a:rPr>
              <a:t>nd</a:t>
            </a:r>
            <a:r>
              <a:rPr lang="en-US" sz="1400" dirty="0" smtClean="0">
                <a:solidFill>
                  <a:schemeClr val="tx1">
                    <a:lumMod val="65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1">
                    <a:lumMod val="65000"/>
                  </a:schemeClr>
                </a:solidFill>
              </a:rPr>
              <a:t>grade is not included in the statistic since second grade does not take exam</a:t>
            </a:r>
          </a:p>
        </p:txBody>
      </p:sp>
    </p:spTree>
    <p:extLst>
      <p:ext uri="{BB962C8B-B14F-4D97-AF65-F5344CB8AC3E}">
        <p14:creationId xmlns:p14="http://schemas.microsoft.com/office/powerpoint/2010/main" val="13856062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Math Results </a:t>
            </a:r>
            <a:r>
              <a:rPr lang="en-US" dirty="0"/>
              <a:t>(MAP)</a:t>
            </a:r>
            <a:br>
              <a:rPr lang="en-US" dirty="0"/>
            </a:br>
            <a:r>
              <a:rPr lang="en-US" sz="2400" dirty="0"/>
              <a:t>Grade Levels Above National Norms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599"/>
            <a:ext cx="8458200" cy="4886325"/>
          </a:xfrm>
        </p:spPr>
        <p:txBody>
          <a:bodyPr>
            <a:normAutofit fontScale="40000" lnSpcReduction="20000"/>
          </a:bodyPr>
          <a:lstStyle/>
          <a:p>
            <a:r>
              <a:rPr lang="en-US" sz="4500" dirty="0" smtClean="0"/>
              <a:t>2011-12</a:t>
            </a:r>
            <a:r>
              <a:rPr lang="en-US" sz="4500" dirty="0"/>
              <a:t>, </a:t>
            </a:r>
            <a:r>
              <a:rPr lang="en-US" sz="4500" dirty="0" smtClean="0"/>
              <a:t>2012-13, </a:t>
            </a:r>
            <a:r>
              <a:rPr lang="en-US" sz="4500" dirty="0"/>
              <a:t>and </a:t>
            </a:r>
            <a:r>
              <a:rPr lang="en-US" sz="4500" dirty="0" smtClean="0"/>
              <a:t>2013-14</a:t>
            </a:r>
          </a:p>
          <a:p>
            <a:pPr lvl="1"/>
            <a:r>
              <a:rPr lang="en-US" sz="4500" dirty="0"/>
              <a:t>7</a:t>
            </a:r>
            <a:r>
              <a:rPr lang="en-US" sz="4500" dirty="0" smtClean="0"/>
              <a:t> </a:t>
            </a:r>
            <a:r>
              <a:rPr lang="en-US" sz="4500" dirty="0"/>
              <a:t>of </a:t>
            </a:r>
            <a:r>
              <a:rPr lang="en-US" sz="4500" dirty="0" smtClean="0"/>
              <a:t>7 </a:t>
            </a:r>
            <a:r>
              <a:rPr lang="en-US" sz="4500" dirty="0"/>
              <a:t>grade levels had </a:t>
            </a:r>
            <a:r>
              <a:rPr lang="en-US" sz="4500" u="sng" dirty="0"/>
              <a:t>above</a:t>
            </a:r>
            <a:r>
              <a:rPr lang="en-US" sz="4500" dirty="0"/>
              <a:t> the Normative Data Reference (RIT Scores) at the end of the </a:t>
            </a:r>
            <a:r>
              <a:rPr lang="en-US" sz="4500" dirty="0" smtClean="0"/>
              <a:t>2011 – 2012 school year. 8 of 9 for the 2012 – 2013 and 9 of 9 for the 2013 – 2014 school year.</a:t>
            </a:r>
          </a:p>
          <a:p>
            <a:endParaRPr lang="en-US" sz="3500" dirty="0" smtClean="0"/>
          </a:p>
          <a:p>
            <a:pPr marL="0" indent="0" algn="ctr">
              <a:buNone/>
            </a:pPr>
            <a:r>
              <a:rPr lang="en-US" sz="3500" dirty="0" smtClean="0">
                <a:solidFill>
                  <a:schemeClr val="accent1"/>
                </a:solidFill>
              </a:rPr>
              <a:t>Actual </a:t>
            </a:r>
            <a:r>
              <a:rPr lang="en-US" sz="3500" dirty="0">
                <a:solidFill>
                  <a:schemeClr val="accent1"/>
                </a:solidFill>
              </a:rPr>
              <a:t>Attainment </a:t>
            </a:r>
            <a:r>
              <a:rPr lang="en-US" sz="3500" dirty="0" smtClean="0">
                <a:solidFill>
                  <a:schemeClr val="accent1"/>
                </a:solidFill>
              </a:rPr>
              <a:t>(Benchmark Attainment) {Difference of Actual &amp; Benchmark}</a:t>
            </a:r>
          </a:p>
          <a:p>
            <a:pPr marL="0" indent="0" algn="ctr">
              <a:buNone/>
            </a:pPr>
            <a:endParaRPr lang="en-US" sz="21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900" dirty="0"/>
              <a:t>			</a:t>
            </a:r>
            <a:r>
              <a:rPr lang="en-US" sz="2900" u="sng" dirty="0" smtClean="0"/>
              <a:t>2011 </a:t>
            </a:r>
            <a:r>
              <a:rPr lang="en-US" sz="2900" u="sng" dirty="0"/>
              <a:t>- 2012</a:t>
            </a:r>
            <a:r>
              <a:rPr lang="en-US" sz="2900" dirty="0"/>
              <a:t>		</a:t>
            </a:r>
            <a:r>
              <a:rPr lang="en-US" sz="2900" u="sng" dirty="0"/>
              <a:t>2012 – 2013</a:t>
            </a:r>
            <a:r>
              <a:rPr lang="en-US" sz="2900" dirty="0"/>
              <a:t>			</a:t>
            </a:r>
            <a:r>
              <a:rPr lang="en-US" sz="2900" u="sng" dirty="0"/>
              <a:t>2013 - 2014</a:t>
            </a:r>
            <a:endParaRPr lang="en-US" sz="2900" dirty="0"/>
          </a:p>
          <a:p>
            <a:pPr>
              <a:buFontTx/>
              <a:buChar char="-"/>
            </a:pPr>
            <a:r>
              <a:rPr lang="en-US" sz="2900" dirty="0"/>
              <a:t>    -      </a:t>
            </a:r>
            <a:r>
              <a:rPr lang="en-US" sz="2900" dirty="0" smtClean="0"/>
              <a:t> Class </a:t>
            </a:r>
            <a:r>
              <a:rPr lang="en-US" sz="2900" dirty="0"/>
              <a:t>of 2026	             </a:t>
            </a:r>
            <a:r>
              <a:rPr lang="en-US" sz="2900" dirty="0" smtClean="0"/>
              <a:t>	N/A               </a:t>
            </a:r>
            <a:r>
              <a:rPr lang="en-US" sz="2900" dirty="0"/>
              <a:t>/            N/A		</a:t>
            </a:r>
            <a:r>
              <a:rPr lang="en-US" sz="2900" dirty="0" smtClean="0"/>
              <a:t>/(</a:t>
            </a:r>
            <a:r>
              <a:rPr lang="en-US" sz="2900" dirty="0"/>
              <a:t>K) – </a:t>
            </a:r>
            <a:r>
              <a:rPr lang="en-US" sz="2900" dirty="0" smtClean="0"/>
              <a:t>162.2 </a:t>
            </a:r>
            <a:r>
              <a:rPr lang="en-US" sz="2900" dirty="0"/>
              <a:t>(</a:t>
            </a:r>
            <a:r>
              <a:rPr lang="en-US" sz="2900" dirty="0" smtClean="0"/>
              <a:t>159.1) {3.1}</a:t>
            </a:r>
            <a:endParaRPr lang="en-US" sz="2900" dirty="0"/>
          </a:p>
          <a:p>
            <a:pPr lvl="1">
              <a:buFontTx/>
              <a:buChar char="-"/>
            </a:pPr>
            <a:r>
              <a:rPr lang="en-US" sz="2900" dirty="0"/>
              <a:t>Class of 2025                 </a:t>
            </a:r>
            <a:r>
              <a:rPr lang="en-US" sz="2900" dirty="0" smtClean="0"/>
              <a:t>	 </a:t>
            </a:r>
            <a:r>
              <a:rPr lang="en-US" sz="2900" dirty="0"/>
              <a:t>N/A              / </a:t>
            </a:r>
            <a:r>
              <a:rPr lang="en-US" sz="2900" dirty="0" smtClean="0"/>
              <a:t>(</a:t>
            </a:r>
            <a:r>
              <a:rPr lang="en-US" sz="2900" dirty="0"/>
              <a:t>K) – </a:t>
            </a:r>
            <a:r>
              <a:rPr lang="en-US" sz="2900" dirty="0" smtClean="0"/>
              <a:t>157.9 </a:t>
            </a:r>
            <a:r>
              <a:rPr lang="en-US" sz="2900" dirty="0"/>
              <a:t>(</a:t>
            </a:r>
            <a:r>
              <a:rPr lang="en-US" sz="2900" dirty="0" smtClean="0"/>
              <a:t>159.1) {-1.2}  	 /(</a:t>
            </a:r>
            <a:r>
              <a:rPr lang="en-US" sz="2900" dirty="0"/>
              <a:t>1) – </a:t>
            </a:r>
            <a:r>
              <a:rPr lang="en-US" sz="2900" dirty="0" smtClean="0"/>
              <a:t>182.1 </a:t>
            </a:r>
            <a:r>
              <a:rPr lang="en-US" sz="2900" dirty="0"/>
              <a:t>(</a:t>
            </a:r>
            <a:r>
              <a:rPr lang="en-US" sz="2900" dirty="0" smtClean="0"/>
              <a:t>179.0) {3.1}</a:t>
            </a:r>
            <a:endParaRPr lang="en-US" sz="2900" dirty="0"/>
          </a:p>
          <a:p>
            <a:pPr lvl="1">
              <a:buFontTx/>
              <a:buChar char="-"/>
            </a:pPr>
            <a:r>
              <a:rPr lang="en-US" sz="2900" dirty="0"/>
              <a:t>Class of 2024 (K) 	</a:t>
            </a:r>
            <a:r>
              <a:rPr lang="en-US" sz="2900" dirty="0" smtClean="0"/>
              <a:t> N/A  	 / (</a:t>
            </a:r>
            <a:r>
              <a:rPr lang="en-US" sz="2900" dirty="0"/>
              <a:t>1) – </a:t>
            </a:r>
            <a:r>
              <a:rPr lang="en-US" sz="2900" dirty="0" smtClean="0"/>
              <a:t>180.8 </a:t>
            </a:r>
            <a:r>
              <a:rPr lang="en-US" sz="2900" dirty="0"/>
              <a:t>(</a:t>
            </a:r>
            <a:r>
              <a:rPr lang="en-US" sz="2900" dirty="0" smtClean="0"/>
              <a:t>179.0) {1.8}	/(</a:t>
            </a:r>
            <a:r>
              <a:rPr lang="en-US" sz="2900" dirty="0"/>
              <a:t>2) – </a:t>
            </a:r>
            <a:r>
              <a:rPr lang="en-US" sz="2900" dirty="0" smtClean="0"/>
              <a:t>195.6 (191.3) {4.3}  </a:t>
            </a:r>
            <a:endParaRPr lang="en-US" sz="2900" dirty="0"/>
          </a:p>
          <a:p>
            <a:pPr lvl="1">
              <a:buFontTx/>
              <a:buChar char="-"/>
            </a:pPr>
            <a:r>
              <a:rPr lang="en-US" sz="2900" dirty="0"/>
              <a:t>Class of 2023 (1) </a:t>
            </a:r>
            <a:r>
              <a:rPr lang="en-US" sz="2900" dirty="0" smtClean="0"/>
              <a:t>	 N/A  	 / (</a:t>
            </a:r>
            <a:r>
              <a:rPr lang="en-US" sz="2900" dirty="0"/>
              <a:t>2) – </a:t>
            </a:r>
            <a:r>
              <a:rPr lang="en-US" sz="2900" dirty="0" smtClean="0"/>
              <a:t>197.4 </a:t>
            </a:r>
            <a:r>
              <a:rPr lang="en-US" sz="2900" dirty="0"/>
              <a:t>(</a:t>
            </a:r>
            <a:r>
              <a:rPr lang="en-US" sz="2900" dirty="0" smtClean="0"/>
              <a:t>191.3) {6.1}    	/(</a:t>
            </a:r>
            <a:r>
              <a:rPr lang="en-US" sz="2900" dirty="0"/>
              <a:t>3) </a:t>
            </a:r>
            <a:r>
              <a:rPr lang="en-US" sz="2900" dirty="0" smtClean="0"/>
              <a:t>– 207.1 (203.1) {4.0}</a:t>
            </a:r>
            <a:endParaRPr lang="en-US" sz="2900" dirty="0"/>
          </a:p>
          <a:p>
            <a:pPr lvl="1">
              <a:buFontTx/>
              <a:buChar char="-"/>
            </a:pPr>
            <a:r>
              <a:rPr lang="en-US" sz="2900" dirty="0"/>
              <a:t>Class of 2022 (2) </a:t>
            </a:r>
            <a:r>
              <a:rPr lang="en-US" sz="2900" dirty="0" smtClean="0"/>
              <a:t>– 195.3 (191.3) {4.0}      / </a:t>
            </a:r>
            <a:r>
              <a:rPr lang="en-US" sz="2900" dirty="0"/>
              <a:t>(3) – </a:t>
            </a:r>
            <a:r>
              <a:rPr lang="en-US" sz="2900" dirty="0" smtClean="0"/>
              <a:t>207.2 (203.1)) {4.1}  	/(</a:t>
            </a:r>
            <a:r>
              <a:rPr lang="en-US" sz="2900" dirty="0"/>
              <a:t>4) – </a:t>
            </a:r>
            <a:r>
              <a:rPr lang="en-US" sz="2900" dirty="0" smtClean="0"/>
              <a:t>221.5 </a:t>
            </a:r>
            <a:r>
              <a:rPr lang="en-US" sz="2900" dirty="0"/>
              <a:t>(</a:t>
            </a:r>
            <a:r>
              <a:rPr lang="en-US" sz="2900" dirty="0" smtClean="0"/>
              <a:t>212.5) {9.0}</a:t>
            </a:r>
            <a:endParaRPr lang="en-US" sz="2900" dirty="0"/>
          </a:p>
          <a:p>
            <a:pPr lvl="1">
              <a:buFontTx/>
              <a:buChar char="-"/>
            </a:pPr>
            <a:r>
              <a:rPr lang="en-US" sz="2900" dirty="0"/>
              <a:t>Class of 2021 (3) – </a:t>
            </a:r>
            <a:r>
              <a:rPr lang="en-US" sz="2900" dirty="0" smtClean="0"/>
              <a:t>208.4 (203.1) {5.3}      </a:t>
            </a:r>
            <a:r>
              <a:rPr lang="en-US" sz="2900" dirty="0"/>
              <a:t>/ (4) – </a:t>
            </a:r>
            <a:r>
              <a:rPr lang="en-US" sz="2900" dirty="0" smtClean="0"/>
              <a:t>218.6 (212.5) {6.1}   	/(</a:t>
            </a:r>
            <a:r>
              <a:rPr lang="en-US" sz="2900" dirty="0"/>
              <a:t>5) – </a:t>
            </a:r>
            <a:r>
              <a:rPr lang="en-US" sz="2900" dirty="0" smtClean="0"/>
              <a:t>225.2 (221.0) {4.2}</a:t>
            </a:r>
            <a:endParaRPr lang="en-US" sz="2900" dirty="0"/>
          </a:p>
          <a:p>
            <a:pPr lvl="1">
              <a:buFontTx/>
              <a:buChar char="-"/>
            </a:pPr>
            <a:r>
              <a:rPr lang="en-US" sz="2900" dirty="0"/>
              <a:t>Class of 2020 (4) – </a:t>
            </a:r>
            <a:r>
              <a:rPr lang="en-US" sz="2900" dirty="0" smtClean="0"/>
              <a:t>218.3 </a:t>
            </a:r>
            <a:r>
              <a:rPr lang="en-US" sz="2900" dirty="0"/>
              <a:t>(</a:t>
            </a:r>
            <a:r>
              <a:rPr lang="en-US" sz="2900" dirty="0" smtClean="0"/>
              <a:t>212.5) {5.8}      / </a:t>
            </a:r>
            <a:r>
              <a:rPr lang="en-US" sz="2900" dirty="0"/>
              <a:t>(5) – </a:t>
            </a:r>
            <a:r>
              <a:rPr lang="en-US" sz="2900" dirty="0" smtClean="0"/>
              <a:t>225.3 </a:t>
            </a:r>
            <a:r>
              <a:rPr lang="en-US" sz="2900" dirty="0"/>
              <a:t>(</a:t>
            </a:r>
            <a:r>
              <a:rPr lang="en-US" sz="2900" dirty="0" smtClean="0"/>
              <a:t>221.0) {4.3}  	 /(</a:t>
            </a:r>
            <a:r>
              <a:rPr lang="en-US" sz="2900" dirty="0"/>
              <a:t>6) – </a:t>
            </a:r>
            <a:r>
              <a:rPr lang="en-US" sz="2900" dirty="0" smtClean="0"/>
              <a:t>229.6 </a:t>
            </a:r>
            <a:r>
              <a:rPr lang="en-US" sz="2900" dirty="0"/>
              <a:t>(</a:t>
            </a:r>
            <a:r>
              <a:rPr lang="en-US" sz="2900" dirty="0" smtClean="0"/>
              <a:t>225.6) {4.0</a:t>
            </a:r>
            <a:r>
              <a:rPr lang="en-US" sz="2900" dirty="0"/>
              <a:t>}</a:t>
            </a:r>
          </a:p>
          <a:p>
            <a:pPr lvl="1">
              <a:buFontTx/>
              <a:buChar char="-"/>
            </a:pPr>
            <a:r>
              <a:rPr lang="en-US" sz="2900" dirty="0"/>
              <a:t>Class of 2019 (5) – </a:t>
            </a:r>
            <a:r>
              <a:rPr lang="en-US" sz="2900" dirty="0" smtClean="0"/>
              <a:t>230.3 </a:t>
            </a:r>
            <a:r>
              <a:rPr lang="en-US" sz="2900" dirty="0"/>
              <a:t>(</a:t>
            </a:r>
            <a:r>
              <a:rPr lang="en-US" sz="2900" dirty="0" smtClean="0"/>
              <a:t>221.0) {9.3}      / </a:t>
            </a:r>
            <a:r>
              <a:rPr lang="en-US" sz="2900" dirty="0"/>
              <a:t>(6) – </a:t>
            </a:r>
            <a:r>
              <a:rPr lang="en-US" sz="2900" dirty="0" smtClean="0"/>
              <a:t>231.9 </a:t>
            </a:r>
            <a:r>
              <a:rPr lang="en-US" sz="2900" dirty="0"/>
              <a:t>(</a:t>
            </a:r>
            <a:r>
              <a:rPr lang="en-US" sz="2900" dirty="0" smtClean="0"/>
              <a:t>225.6) {6.3}   	/(7</a:t>
            </a:r>
            <a:r>
              <a:rPr lang="en-US" sz="2900" dirty="0"/>
              <a:t>) – </a:t>
            </a:r>
            <a:r>
              <a:rPr lang="en-US" sz="2900" dirty="0" smtClean="0"/>
              <a:t>237.8 (230.5) {7.3}</a:t>
            </a:r>
            <a:endParaRPr lang="en-US" sz="2900" dirty="0"/>
          </a:p>
          <a:p>
            <a:pPr lvl="1">
              <a:buFontTx/>
              <a:buChar char="-"/>
            </a:pPr>
            <a:r>
              <a:rPr lang="en-US" sz="2900" dirty="0"/>
              <a:t>Class of 2018 (6) – </a:t>
            </a:r>
            <a:r>
              <a:rPr lang="en-US" sz="2900" dirty="0" smtClean="0"/>
              <a:t>231.7 (225.6) {6.1}      / </a:t>
            </a:r>
            <a:r>
              <a:rPr lang="en-US" sz="2900" dirty="0"/>
              <a:t>(7) – </a:t>
            </a:r>
            <a:r>
              <a:rPr lang="en-US" sz="2900" dirty="0" smtClean="0"/>
              <a:t>235.6 </a:t>
            </a:r>
            <a:r>
              <a:rPr lang="en-US" sz="2900" dirty="0"/>
              <a:t>(</a:t>
            </a:r>
            <a:r>
              <a:rPr lang="en-US" sz="2900" dirty="0" smtClean="0"/>
              <a:t>230.5) {5.1}   	/(</a:t>
            </a:r>
            <a:r>
              <a:rPr lang="en-US" sz="2900" dirty="0"/>
              <a:t>8) – </a:t>
            </a:r>
            <a:r>
              <a:rPr lang="en-US" sz="2900" dirty="0" smtClean="0"/>
              <a:t>239.5 </a:t>
            </a:r>
            <a:r>
              <a:rPr lang="en-US" sz="2900" dirty="0"/>
              <a:t>(</a:t>
            </a:r>
            <a:r>
              <a:rPr lang="en-US" sz="2900" dirty="0" smtClean="0"/>
              <a:t>234.5) {5.0}</a:t>
            </a:r>
            <a:endParaRPr lang="en-US" sz="2900" dirty="0"/>
          </a:p>
          <a:p>
            <a:pPr lvl="1">
              <a:buFontTx/>
              <a:buChar char="-"/>
            </a:pPr>
            <a:r>
              <a:rPr lang="en-US" sz="2900" dirty="0"/>
              <a:t>Class of 2017 (7) – </a:t>
            </a:r>
            <a:r>
              <a:rPr lang="en-US" sz="2900" dirty="0" smtClean="0"/>
              <a:t>237.3 </a:t>
            </a:r>
            <a:r>
              <a:rPr lang="en-US" sz="2900" dirty="0"/>
              <a:t>(</a:t>
            </a:r>
            <a:r>
              <a:rPr lang="en-US" sz="2900" dirty="0" smtClean="0"/>
              <a:t>230.5) {6.8}      / </a:t>
            </a:r>
            <a:r>
              <a:rPr lang="en-US" sz="2900" dirty="0"/>
              <a:t>(8) – </a:t>
            </a:r>
            <a:r>
              <a:rPr lang="en-US" sz="2900" dirty="0" smtClean="0"/>
              <a:t>241.4 </a:t>
            </a:r>
            <a:r>
              <a:rPr lang="en-US" sz="2900" dirty="0"/>
              <a:t>(</a:t>
            </a:r>
            <a:r>
              <a:rPr lang="en-US" sz="2900" dirty="0" smtClean="0"/>
              <a:t>234.5) {6.9} </a:t>
            </a:r>
            <a:r>
              <a:rPr lang="en-US" sz="2900" dirty="0"/>
              <a:t>/</a:t>
            </a:r>
          </a:p>
          <a:p>
            <a:pPr lvl="1">
              <a:buFontTx/>
              <a:buChar char="-"/>
            </a:pPr>
            <a:r>
              <a:rPr lang="en-US" sz="2900" dirty="0"/>
              <a:t>Class of 2016 (8) – </a:t>
            </a:r>
            <a:r>
              <a:rPr lang="en-US" sz="2900" dirty="0" smtClean="0"/>
              <a:t>240 </a:t>
            </a:r>
            <a:r>
              <a:rPr lang="en-US" sz="2900" dirty="0"/>
              <a:t>(</a:t>
            </a:r>
            <a:r>
              <a:rPr lang="en-US" sz="2900" dirty="0" smtClean="0"/>
              <a:t>234.5) {5.5}         / </a:t>
            </a:r>
            <a:endParaRPr lang="en-US" sz="29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6257925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n-US" sz="1400" dirty="0" smtClean="0">
                <a:solidFill>
                  <a:schemeClr val="tx1">
                    <a:lumMod val="65000"/>
                  </a:schemeClr>
                </a:solidFill>
              </a:rPr>
              <a:t>Began K-8 testing during 2012-13 school year. Prior years were grades 2-8.</a:t>
            </a:r>
            <a:endParaRPr lang="en-US" sz="1400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9269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629401" cy="13208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Math </a:t>
            </a:r>
            <a:r>
              <a:rPr lang="en-US" sz="4000" dirty="0"/>
              <a:t>Results (WKCE)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2700" dirty="0"/>
              <a:t>Overall Percentage of Grade Levels 3-8, </a:t>
            </a:r>
            <a:r>
              <a:rPr lang="en-US" sz="2700" dirty="0" smtClean="0"/>
              <a:t>&amp; 10</a:t>
            </a:r>
            <a:r>
              <a:rPr lang="en-US" sz="2700" dirty="0"/>
              <a:t>, Scoring Proficient and/or Advanced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2010-11: of 7 grades - 86% </a:t>
            </a:r>
            <a:endParaRPr lang="en-US" dirty="0" smtClean="0"/>
          </a:p>
          <a:p>
            <a:pPr lvl="1">
              <a:defRPr/>
            </a:pPr>
            <a:r>
              <a:rPr lang="en-US" sz="2400" dirty="0" smtClean="0"/>
              <a:t>Retroactively </a:t>
            </a:r>
            <a:r>
              <a:rPr lang="en-US" sz="2400" dirty="0"/>
              <a:t>NAEP aligned: 59%</a:t>
            </a:r>
          </a:p>
          <a:p>
            <a:pPr>
              <a:defRPr/>
            </a:pPr>
            <a:r>
              <a:rPr lang="en-US" dirty="0"/>
              <a:t>2011-12: of 7 grades - 88% </a:t>
            </a:r>
            <a:endParaRPr lang="en-US" dirty="0" smtClean="0"/>
          </a:p>
          <a:p>
            <a:pPr lvl="1">
              <a:defRPr/>
            </a:pPr>
            <a:r>
              <a:rPr lang="en-US" sz="2400" dirty="0" smtClean="0"/>
              <a:t>Retroactively </a:t>
            </a:r>
            <a:r>
              <a:rPr lang="en-US" sz="2400" dirty="0"/>
              <a:t>NAEP aligned: 57.7%</a:t>
            </a:r>
          </a:p>
          <a:p>
            <a:pPr>
              <a:lnSpc>
                <a:spcPct val="200000"/>
              </a:lnSpc>
              <a:defRPr/>
            </a:pPr>
            <a:r>
              <a:rPr lang="en-US" dirty="0"/>
              <a:t>2012-13: of 7 grades – 59.4% </a:t>
            </a:r>
            <a:r>
              <a:rPr lang="en-US" sz="1400" dirty="0" smtClean="0"/>
              <a:t>(NAEP aligned)</a:t>
            </a:r>
            <a:endParaRPr lang="en-US" sz="1400" dirty="0"/>
          </a:p>
          <a:p>
            <a:pPr>
              <a:lnSpc>
                <a:spcPct val="200000"/>
              </a:lnSpc>
              <a:defRPr/>
            </a:pPr>
            <a:r>
              <a:rPr lang="en-US" dirty="0"/>
              <a:t>2013-14: of 7 grades – 56.6% </a:t>
            </a:r>
            <a:r>
              <a:rPr lang="en-US" sz="1400" dirty="0" smtClean="0"/>
              <a:t>(NAEP aligned)</a:t>
            </a:r>
            <a:endParaRPr lang="en-US" sz="2000" dirty="0"/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5943600"/>
            <a:ext cx="9143999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n-US" sz="1400" dirty="0" smtClean="0">
                <a:solidFill>
                  <a:schemeClr val="tx1">
                    <a:lumMod val="65000"/>
                  </a:schemeClr>
                </a:solidFill>
              </a:rPr>
              <a:t>Began </a:t>
            </a:r>
            <a:r>
              <a:rPr lang="en-US" sz="1400" dirty="0">
                <a:solidFill>
                  <a:schemeClr val="tx1">
                    <a:lumMod val="65000"/>
                  </a:schemeClr>
                </a:solidFill>
              </a:rPr>
              <a:t>using NAEP scales during 2012-13 school </a:t>
            </a:r>
            <a:r>
              <a:rPr lang="en-US" sz="1400" dirty="0" smtClean="0">
                <a:solidFill>
                  <a:schemeClr val="tx1">
                    <a:lumMod val="65000"/>
                  </a:schemeClr>
                </a:solidFill>
              </a:rPr>
              <a:t>year</a:t>
            </a:r>
          </a:p>
          <a:p>
            <a:pPr marL="0" indent="0" algn="ctr">
              <a:buNone/>
              <a:defRPr/>
            </a:pPr>
            <a:r>
              <a:rPr lang="en-US" sz="1400" dirty="0" smtClean="0">
                <a:solidFill>
                  <a:schemeClr val="tx1">
                    <a:lumMod val="65000"/>
                  </a:schemeClr>
                </a:solidFill>
              </a:rPr>
              <a:t>Will </a:t>
            </a:r>
            <a:r>
              <a:rPr lang="en-US" sz="1400" dirty="0">
                <a:solidFill>
                  <a:schemeClr val="tx1">
                    <a:lumMod val="65000"/>
                  </a:schemeClr>
                </a:solidFill>
              </a:rPr>
              <a:t>change WKCE Reading to Smarter Balanced Assessment during 2014-15 school </a:t>
            </a:r>
            <a:r>
              <a:rPr lang="en-US" sz="1400" dirty="0" smtClean="0">
                <a:solidFill>
                  <a:schemeClr val="tx1">
                    <a:lumMod val="65000"/>
                  </a:schemeClr>
                </a:solidFill>
              </a:rPr>
              <a:t>year</a:t>
            </a:r>
            <a:endParaRPr lang="en-US" sz="1400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2531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304800"/>
            <a:ext cx="9220200" cy="14478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Math Results (WKCE)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2700" dirty="0"/>
              <a:t>Cohorts 4-8, </a:t>
            </a:r>
            <a:r>
              <a:rPr lang="en-US" sz="2700" dirty="0" smtClean="0"/>
              <a:t>&amp; 10</a:t>
            </a:r>
            <a:r>
              <a:rPr lang="en-US" sz="2700" dirty="0"/>
              <a:t>, That Increased Overall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Percentage </a:t>
            </a:r>
            <a:r>
              <a:rPr lang="en-US" sz="2700" dirty="0"/>
              <a:t>Scoring Proficient and/or Advanced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752600"/>
            <a:ext cx="822960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2010-11</a:t>
            </a:r>
            <a:r>
              <a:rPr lang="en-US" dirty="0"/>
              <a:t>: 1 of 6 </a:t>
            </a:r>
            <a:r>
              <a:rPr lang="en-US" dirty="0" smtClean="0"/>
              <a:t>cohorts*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/>
              <a:t>2011-12: 4 of 6 </a:t>
            </a:r>
            <a:r>
              <a:rPr lang="en-US" dirty="0" smtClean="0"/>
              <a:t>cohorts*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/>
              <a:t>2012-13: 2 of 6 </a:t>
            </a:r>
            <a:r>
              <a:rPr lang="en-US" dirty="0" smtClean="0"/>
              <a:t>cohorts*</a:t>
            </a:r>
            <a:endParaRPr lang="en-US" sz="1600" dirty="0"/>
          </a:p>
          <a:p>
            <a:pPr>
              <a:lnSpc>
                <a:spcPct val="200000"/>
              </a:lnSpc>
            </a:pPr>
            <a:r>
              <a:rPr lang="en-US" dirty="0"/>
              <a:t>2013-14: 2 of 6 </a:t>
            </a:r>
            <a:r>
              <a:rPr lang="en-US" dirty="0" smtClean="0"/>
              <a:t>cohorts*</a:t>
            </a:r>
            <a:endParaRPr lang="en-US" dirty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60198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1400" dirty="0">
                <a:solidFill>
                  <a:schemeClr val="tx1">
                    <a:lumMod val="65000"/>
                  </a:schemeClr>
                </a:solidFill>
              </a:rPr>
              <a:t> *Number of cohorts excludes 3rd grade. Overall growth percentage based on previous year </a:t>
            </a:r>
            <a:endParaRPr lang="en-US" sz="1400" dirty="0" smtClean="0">
              <a:solidFill>
                <a:schemeClr val="tx1">
                  <a:lumMod val="65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1400" dirty="0" smtClean="0">
                <a:solidFill>
                  <a:schemeClr val="tx1">
                    <a:lumMod val="65000"/>
                  </a:schemeClr>
                </a:solidFill>
              </a:rPr>
              <a:t>therefore </a:t>
            </a:r>
            <a:r>
              <a:rPr lang="en-US" sz="1400" dirty="0">
                <a:solidFill>
                  <a:schemeClr val="tx1">
                    <a:lumMod val="65000"/>
                  </a:schemeClr>
                </a:solidFill>
              </a:rPr>
              <a:t>3rd grade is not included in the statistic since second grade does not take exam</a:t>
            </a:r>
          </a:p>
        </p:txBody>
      </p:sp>
    </p:spTree>
    <p:extLst>
      <p:ext uri="{BB962C8B-B14F-4D97-AF65-F5344CB8AC3E}">
        <p14:creationId xmlns:p14="http://schemas.microsoft.com/office/powerpoint/2010/main" val="9296449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1" cy="1447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Math Results </a:t>
            </a:r>
            <a:r>
              <a:rPr lang="en-US" dirty="0"/>
              <a:t>(WKCE)</a:t>
            </a:r>
            <a:br>
              <a:rPr lang="en-US" dirty="0"/>
            </a:br>
            <a:r>
              <a:rPr lang="en-US" sz="2700" dirty="0"/>
              <a:t>Cohorts 4-8, &amp; 10, Percentage Scoring </a:t>
            </a:r>
            <a:br>
              <a:rPr lang="en-US" sz="2700" dirty="0"/>
            </a:br>
            <a:r>
              <a:rPr lang="en-US" sz="2700" dirty="0"/>
              <a:t>Proficient and/or Advanced</a:t>
            </a:r>
            <a:endParaRPr lang="en-US" sz="1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229600" cy="32766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2000" dirty="0" smtClean="0"/>
              <a:t>	</a:t>
            </a:r>
            <a:r>
              <a:rPr lang="en-US" sz="2000" u="sng" dirty="0" smtClean="0"/>
              <a:t>2013 </a:t>
            </a:r>
            <a:r>
              <a:rPr lang="en-US" sz="2000" u="sng" dirty="0"/>
              <a:t>– 2014</a:t>
            </a: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u="sng" dirty="0" smtClean="0"/>
              <a:t>2012 </a:t>
            </a:r>
            <a:r>
              <a:rPr lang="en-US" sz="2000" u="sng" dirty="0"/>
              <a:t>– 2013</a:t>
            </a: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u="sng" dirty="0" smtClean="0"/>
              <a:t>2011 </a:t>
            </a:r>
            <a:r>
              <a:rPr lang="en-US" sz="2000" u="sng" dirty="0"/>
              <a:t>- 2012</a:t>
            </a:r>
          </a:p>
          <a:p>
            <a:pPr lvl="1"/>
            <a:r>
              <a:rPr lang="en-US" sz="2000" dirty="0"/>
              <a:t>10</a:t>
            </a:r>
            <a:r>
              <a:rPr lang="en-US" sz="2000" baseline="30000" dirty="0"/>
              <a:t>th</a:t>
            </a:r>
            <a:r>
              <a:rPr lang="en-US" sz="2000" dirty="0"/>
              <a:t> – </a:t>
            </a:r>
            <a:r>
              <a:rPr lang="en-US" sz="2000" dirty="0" smtClean="0"/>
              <a:t>60.4% </a:t>
            </a:r>
            <a:r>
              <a:rPr lang="en-US" sz="2000" dirty="0"/>
              <a:t>/ 	</a:t>
            </a:r>
            <a:r>
              <a:rPr lang="en-US" sz="2000" dirty="0" smtClean="0"/>
              <a:t>				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</a:t>
            </a:r>
            <a:r>
              <a:rPr lang="en-US" sz="2000" dirty="0"/>
              <a:t>– </a:t>
            </a:r>
            <a:r>
              <a:rPr lang="en-US" sz="2000" dirty="0" smtClean="0"/>
              <a:t>50.0%</a:t>
            </a:r>
            <a:endParaRPr lang="en-US" sz="2000" dirty="0"/>
          </a:p>
          <a:p>
            <a:pPr lvl="1"/>
            <a:r>
              <a:rPr lang="en-US" sz="2000" dirty="0"/>
              <a:t>8</a:t>
            </a:r>
            <a:r>
              <a:rPr lang="en-US" sz="2000" baseline="30000" dirty="0"/>
              <a:t>th</a:t>
            </a:r>
            <a:r>
              <a:rPr lang="en-US" sz="2000" dirty="0"/>
              <a:t> – </a:t>
            </a:r>
            <a:r>
              <a:rPr lang="en-US" sz="2000" dirty="0" smtClean="0"/>
              <a:t>48.6% </a:t>
            </a:r>
            <a:r>
              <a:rPr lang="en-US" sz="2000" dirty="0"/>
              <a:t>/	</a:t>
            </a:r>
            <a:r>
              <a:rPr lang="en-US" sz="2000" dirty="0" smtClean="0"/>
              <a:t>	 </a:t>
            </a:r>
            <a:r>
              <a:rPr lang="en-US" sz="2000" dirty="0"/>
              <a:t>7</a:t>
            </a:r>
            <a:r>
              <a:rPr lang="en-US" sz="2000" baseline="30000" dirty="0"/>
              <a:t>th</a:t>
            </a:r>
            <a:r>
              <a:rPr lang="en-US" sz="2000" dirty="0"/>
              <a:t> – </a:t>
            </a:r>
            <a:r>
              <a:rPr lang="en-US" sz="2000" dirty="0" smtClean="0"/>
              <a:t>52.6% </a:t>
            </a:r>
            <a:r>
              <a:rPr lang="en-US" sz="2000" dirty="0"/>
              <a:t>/ 	</a:t>
            </a:r>
            <a:r>
              <a:rPr lang="en-US" sz="2000" dirty="0" smtClean="0"/>
              <a:t>	6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– 57.5%</a:t>
            </a:r>
            <a:endParaRPr lang="en-US" sz="2000" dirty="0"/>
          </a:p>
          <a:p>
            <a:pPr lvl="1"/>
            <a:r>
              <a:rPr lang="en-US" sz="2000" dirty="0"/>
              <a:t>7</a:t>
            </a:r>
            <a:r>
              <a:rPr lang="en-US" sz="2000" baseline="30000" dirty="0"/>
              <a:t>th</a:t>
            </a:r>
            <a:r>
              <a:rPr lang="en-US" sz="2000" dirty="0"/>
              <a:t>  - </a:t>
            </a:r>
            <a:r>
              <a:rPr lang="en-US" sz="2000" dirty="0" smtClean="0"/>
              <a:t>57.1% </a:t>
            </a:r>
            <a:r>
              <a:rPr lang="en-US" sz="2000" dirty="0"/>
              <a:t>/ </a:t>
            </a:r>
            <a:r>
              <a:rPr lang="en-US" sz="2000" dirty="0" smtClean="0"/>
              <a:t>	</a:t>
            </a:r>
            <a:r>
              <a:rPr lang="en-US" sz="2000" dirty="0"/>
              <a:t>	6</a:t>
            </a:r>
            <a:r>
              <a:rPr lang="en-US" sz="2000" baseline="30000" dirty="0"/>
              <a:t>th</a:t>
            </a:r>
            <a:r>
              <a:rPr lang="en-US" sz="2000" dirty="0"/>
              <a:t> – </a:t>
            </a:r>
            <a:r>
              <a:rPr lang="en-US" sz="2000" dirty="0" smtClean="0"/>
              <a:t>77.2% </a:t>
            </a:r>
            <a:r>
              <a:rPr lang="en-US" sz="2000" dirty="0"/>
              <a:t>/ 	</a:t>
            </a:r>
            <a:r>
              <a:rPr lang="en-US" sz="2000" dirty="0" smtClean="0"/>
              <a:t>	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</a:t>
            </a:r>
            <a:r>
              <a:rPr lang="en-US" sz="2000" dirty="0"/>
              <a:t>– </a:t>
            </a:r>
            <a:r>
              <a:rPr lang="en-US" sz="2000" dirty="0" smtClean="0"/>
              <a:t>68.6%</a:t>
            </a:r>
            <a:endParaRPr lang="en-US" sz="2000" dirty="0"/>
          </a:p>
          <a:p>
            <a:pPr lvl="1"/>
            <a:r>
              <a:rPr lang="en-US" sz="2000" dirty="0"/>
              <a:t>6</a:t>
            </a:r>
            <a:r>
              <a:rPr lang="en-US" sz="2000" baseline="30000" dirty="0"/>
              <a:t>th</a:t>
            </a:r>
            <a:r>
              <a:rPr lang="en-US" sz="2000" dirty="0"/>
              <a:t> – </a:t>
            </a:r>
            <a:r>
              <a:rPr lang="en-US" sz="2000" dirty="0" smtClean="0"/>
              <a:t>52.3% </a:t>
            </a:r>
            <a:r>
              <a:rPr lang="en-US" sz="2000" dirty="0"/>
              <a:t>/ 	</a:t>
            </a:r>
            <a:r>
              <a:rPr lang="en-US" sz="2000" dirty="0" smtClean="0"/>
              <a:t>	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</a:t>
            </a:r>
            <a:r>
              <a:rPr lang="en-US" sz="2000" dirty="0"/>
              <a:t>– </a:t>
            </a:r>
            <a:r>
              <a:rPr lang="en-US" sz="2000" dirty="0" smtClean="0"/>
              <a:t>60.9% </a:t>
            </a:r>
            <a:r>
              <a:rPr lang="en-US" sz="2000" dirty="0"/>
              <a:t>/ </a:t>
            </a:r>
            <a:r>
              <a:rPr lang="en-US" sz="2000" dirty="0" smtClean="0"/>
              <a:t>	</a:t>
            </a:r>
            <a:r>
              <a:rPr lang="en-US" sz="2000" dirty="0"/>
              <a:t>	4</a:t>
            </a:r>
            <a:r>
              <a:rPr lang="en-US" sz="2000" baseline="30000" dirty="0"/>
              <a:t>th</a:t>
            </a:r>
            <a:r>
              <a:rPr lang="en-US" sz="2000" dirty="0"/>
              <a:t> – </a:t>
            </a:r>
            <a:r>
              <a:rPr lang="en-US" sz="2000" dirty="0" smtClean="0"/>
              <a:t>54.0%</a:t>
            </a:r>
            <a:endParaRPr lang="en-US" sz="2000" dirty="0"/>
          </a:p>
          <a:p>
            <a:pPr lvl="1"/>
            <a:r>
              <a:rPr lang="en-US" sz="2000" dirty="0"/>
              <a:t>5</a:t>
            </a:r>
            <a:r>
              <a:rPr lang="en-US" sz="2000" baseline="30000" dirty="0"/>
              <a:t>th</a:t>
            </a:r>
            <a:r>
              <a:rPr lang="en-US" sz="2000" dirty="0"/>
              <a:t> – </a:t>
            </a:r>
            <a:r>
              <a:rPr lang="en-US" sz="2000" dirty="0" smtClean="0"/>
              <a:t>55.2% </a:t>
            </a:r>
            <a:r>
              <a:rPr lang="en-US" sz="2000" dirty="0"/>
              <a:t>/	</a:t>
            </a:r>
            <a:r>
              <a:rPr lang="en-US" sz="2000" dirty="0" smtClean="0"/>
              <a:t>	 </a:t>
            </a:r>
            <a:r>
              <a:rPr lang="en-US" sz="2000" dirty="0"/>
              <a:t>4</a:t>
            </a:r>
            <a:r>
              <a:rPr lang="en-US" sz="2000" baseline="30000" dirty="0"/>
              <a:t>th</a:t>
            </a:r>
            <a:r>
              <a:rPr lang="en-US" sz="2000" dirty="0"/>
              <a:t> – </a:t>
            </a:r>
            <a:r>
              <a:rPr lang="en-US" sz="2000" dirty="0" smtClean="0"/>
              <a:t>60.8% </a:t>
            </a:r>
            <a:r>
              <a:rPr lang="en-US" sz="2000" dirty="0"/>
              <a:t>/ 	</a:t>
            </a:r>
            <a:r>
              <a:rPr lang="en-US" sz="2000" dirty="0" smtClean="0"/>
              <a:t>	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</a:t>
            </a:r>
            <a:r>
              <a:rPr lang="en-US" sz="2000" dirty="0"/>
              <a:t>– </a:t>
            </a:r>
            <a:r>
              <a:rPr lang="en-US" sz="2000" dirty="0" smtClean="0"/>
              <a:t>62.6%</a:t>
            </a:r>
            <a:endParaRPr lang="en-US" sz="2000" dirty="0"/>
          </a:p>
          <a:p>
            <a:pPr lvl="1"/>
            <a:r>
              <a:rPr lang="en-US" sz="2000" dirty="0"/>
              <a:t>4</a:t>
            </a:r>
            <a:r>
              <a:rPr lang="en-US" sz="2000" baseline="30000" dirty="0"/>
              <a:t>th</a:t>
            </a:r>
            <a:r>
              <a:rPr lang="en-US" sz="2000" dirty="0"/>
              <a:t> – </a:t>
            </a:r>
            <a:r>
              <a:rPr lang="en-US" sz="2000" dirty="0" smtClean="0"/>
              <a:t>59.4% </a:t>
            </a:r>
            <a:r>
              <a:rPr lang="en-US" sz="2000" dirty="0"/>
              <a:t>/	</a:t>
            </a:r>
            <a:r>
              <a:rPr lang="en-US" sz="2000" dirty="0" smtClean="0"/>
              <a:t>	 </a:t>
            </a:r>
            <a:r>
              <a:rPr lang="en-US" sz="2000" dirty="0"/>
              <a:t>3</a:t>
            </a:r>
            <a:r>
              <a:rPr lang="en-US" sz="2000" baseline="30000" dirty="0"/>
              <a:t>rd</a:t>
            </a:r>
            <a:r>
              <a:rPr lang="en-US" sz="2000" dirty="0"/>
              <a:t> – </a:t>
            </a:r>
            <a:r>
              <a:rPr lang="en-US" sz="2000" dirty="0" smtClean="0"/>
              <a:t>58.1%</a:t>
            </a:r>
            <a:endParaRPr lang="en-US" sz="2000" dirty="0"/>
          </a:p>
          <a:p>
            <a:pPr lvl="1"/>
            <a:r>
              <a:rPr lang="en-US" sz="2000" dirty="0"/>
              <a:t>3</a:t>
            </a:r>
            <a:r>
              <a:rPr lang="en-US" sz="2000" baseline="30000" dirty="0"/>
              <a:t>rd</a:t>
            </a:r>
            <a:r>
              <a:rPr lang="en-US" sz="2000" dirty="0"/>
              <a:t> – </a:t>
            </a:r>
            <a:r>
              <a:rPr lang="en-US" sz="2000" dirty="0" smtClean="0"/>
              <a:t>63.4%</a:t>
            </a:r>
            <a:endParaRPr lang="en-US" sz="2000" dirty="0"/>
          </a:p>
          <a:p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59690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n-US" sz="1400" dirty="0" smtClean="0">
                <a:solidFill>
                  <a:schemeClr val="tx1">
                    <a:lumMod val="65000"/>
                  </a:schemeClr>
                </a:solidFill>
              </a:rPr>
              <a:t>Began </a:t>
            </a:r>
            <a:r>
              <a:rPr lang="en-US" sz="1400" dirty="0">
                <a:solidFill>
                  <a:schemeClr val="tx1">
                    <a:lumMod val="65000"/>
                  </a:schemeClr>
                </a:solidFill>
              </a:rPr>
              <a:t>using NAEP scales during 2012-13 school </a:t>
            </a:r>
            <a:r>
              <a:rPr lang="en-US" sz="1400" dirty="0" smtClean="0">
                <a:solidFill>
                  <a:schemeClr val="tx1">
                    <a:lumMod val="65000"/>
                  </a:schemeClr>
                </a:solidFill>
              </a:rPr>
              <a:t>year</a:t>
            </a:r>
          </a:p>
          <a:p>
            <a:pPr marL="0" indent="0" algn="ctr">
              <a:buNone/>
              <a:defRPr/>
            </a:pPr>
            <a:r>
              <a:rPr lang="en-US" sz="1400" dirty="0" smtClean="0">
                <a:solidFill>
                  <a:schemeClr val="tx1">
                    <a:lumMod val="65000"/>
                  </a:schemeClr>
                </a:solidFill>
              </a:rPr>
              <a:t>Will </a:t>
            </a:r>
            <a:r>
              <a:rPr lang="en-US" sz="1400" dirty="0">
                <a:solidFill>
                  <a:schemeClr val="tx1">
                    <a:lumMod val="65000"/>
                  </a:schemeClr>
                </a:solidFill>
              </a:rPr>
              <a:t>change WKCE Reading to Smarter Balanced Assessment during 2014-15 school </a:t>
            </a:r>
            <a:r>
              <a:rPr lang="en-US" sz="1400" dirty="0" smtClean="0">
                <a:solidFill>
                  <a:schemeClr val="tx1">
                    <a:lumMod val="65000"/>
                  </a:schemeClr>
                </a:solidFill>
              </a:rPr>
              <a:t>year</a:t>
            </a:r>
            <a:endParaRPr lang="en-US" sz="1400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1895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EPAS Results (ACT)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East Troy Scores and Participation Rate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057922"/>
              </p:ext>
            </p:extLst>
          </p:nvPr>
        </p:nvGraphicFramePr>
        <p:xfrm>
          <a:off x="609600" y="2133601"/>
          <a:ext cx="7967773" cy="2881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4080"/>
                <a:gridCol w="1139796"/>
                <a:gridCol w="1139796"/>
                <a:gridCol w="1139796"/>
                <a:gridCol w="1139796"/>
                <a:gridCol w="1139796"/>
                <a:gridCol w="1374713"/>
              </a:tblGrid>
              <a:tr h="45719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Grad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Year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Reading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English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Math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Science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Composite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Participation </a:t>
                      </a:r>
                    </a:p>
                    <a:p>
                      <a:pPr algn="ctr"/>
                      <a:r>
                        <a:rPr lang="en-US" sz="1400" dirty="0" smtClean="0"/>
                        <a:t>Rate</a:t>
                      </a:r>
                      <a:endParaRPr lang="en-US" sz="1400" dirty="0"/>
                    </a:p>
                  </a:txBody>
                  <a:tcPr anchor="ctr"/>
                </a:tc>
              </a:tr>
              <a:tr h="3375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22.6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21.4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22.0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55.6</a:t>
                      </a:r>
                      <a:endParaRPr lang="en-US" sz="1600" dirty="0"/>
                    </a:p>
                  </a:txBody>
                  <a:tcPr/>
                </a:tc>
              </a:tr>
              <a:tr h="3375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22.4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20.8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21.4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21.9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61.2</a:t>
                      </a:r>
                      <a:endParaRPr lang="en-US" sz="1600" dirty="0"/>
                    </a:p>
                  </a:txBody>
                  <a:tcPr/>
                </a:tc>
              </a:tr>
              <a:tr h="3375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22.8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21.9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21.9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22.4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65.1</a:t>
                      </a:r>
                      <a:endParaRPr lang="en-US" sz="1600" dirty="0"/>
                    </a:p>
                  </a:txBody>
                  <a:tcPr/>
                </a:tc>
              </a:tr>
              <a:tr h="3375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22.7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21.8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22.4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22.2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62.3</a:t>
                      </a:r>
                      <a:endParaRPr lang="en-US" sz="1600" dirty="0"/>
                    </a:p>
                  </a:txBody>
                  <a:tcPr/>
                </a:tc>
              </a:tr>
              <a:tr h="3375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2012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22.5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21.4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21.0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22.6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22.1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70.6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375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2013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22.7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21.6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22.2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23.3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22.6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74.6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3759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ysClr val="windowText" lastClr="000000"/>
                          </a:solidFill>
                        </a:rPr>
                        <a:t>2014*</a:t>
                      </a:r>
                      <a:endParaRPr lang="en-US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ysClr val="windowText" lastClr="000000"/>
                          </a:solidFill>
                        </a:rPr>
                        <a:t>22.6</a:t>
                      </a:r>
                      <a:endParaRPr lang="en-US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ysClr val="windowText" lastClr="000000"/>
                          </a:solidFill>
                        </a:rPr>
                        <a:t>22.4</a:t>
                      </a:r>
                      <a:endParaRPr lang="en-US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ysClr val="windowText" lastClr="000000"/>
                          </a:solidFill>
                        </a:rPr>
                        <a:t>22.4</a:t>
                      </a:r>
                      <a:endParaRPr lang="en-US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ysClr val="windowText" lastClr="000000"/>
                          </a:solidFill>
                        </a:rPr>
                        <a:t>22.9</a:t>
                      </a:r>
                      <a:endParaRPr lang="en-US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ysClr val="windowText" lastClr="000000"/>
                          </a:solidFill>
                        </a:rPr>
                        <a:t>22.7</a:t>
                      </a:r>
                      <a:endParaRPr lang="en-US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ysClr val="windowText" lastClr="000000"/>
                          </a:solidFill>
                        </a:rPr>
                        <a:t>60.5</a:t>
                      </a:r>
                      <a:endParaRPr lang="en-US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6400800"/>
            <a:ext cx="6324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None/>
            </a:pPr>
            <a:r>
              <a:rPr lang="en-US" dirty="0" smtClean="0"/>
              <a:t>*2013-14 data is approximate. Data will be certified Spring 2015.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764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0800"/>
          </a:xfrm>
        </p:spPr>
        <p:txBody>
          <a:bodyPr>
            <a:normAutofit/>
          </a:bodyPr>
          <a:lstStyle/>
          <a:p>
            <a:r>
              <a:rPr lang="en-US" dirty="0"/>
              <a:t>EPAS Results (ACT)</a:t>
            </a:r>
            <a:br>
              <a:rPr lang="en-US" dirty="0"/>
            </a:br>
            <a:r>
              <a:rPr lang="en-US" sz="2400" dirty="0" smtClean="0"/>
              <a:t>District Comparison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44517"/>
              </p:ext>
            </p:extLst>
          </p:nvPr>
        </p:nvGraphicFramePr>
        <p:xfrm>
          <a:off x="609600" y="1524000"/>
          <a:ext cx="8001004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1734820"/>
                <a:gridCol w="707073"/>
                <a:gridCol w="707073"/>
                <a:gridCol w="707073"/>
                <a:gridCol w="707073"/>
                <a:gridCol w="707073"/>
                <a:gridCol w="707073"/>
                <a:gridCol w="707073"/>
                <a:gridCol w="707073"/>
              </a:tblGrid>
              <a:tr h="152400">
                <a:tc rowSpan="2"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b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District</a:t>
                      </a:r>
                      <a:endParaRPr lang="en-US" sz="1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2010-11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2011-12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2012-13</a:t>
                      </a:r>
                      <a:endParaRPr 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2013-14*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152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Score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%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Score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%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Score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%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Score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%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152400"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Surround</a:t>
                      </a:r>
                      <a:r>
                        <a:rPr lang="en-US" sz="1400" baseline="0" dirty="0" smtClean="0"/>
                        <a:t>ing Districts</a:t>
                      </a:r>
                      <a:endParaRPr lang="en-US" sz="14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Burlington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22.4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56.8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22.3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58.1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22.3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58.2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22.3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54.3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156247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Elkhorn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21.8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59.6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20.9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62.6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66.7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21.8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60.8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156247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Mukwonago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23.4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66.7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23.3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69.2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23.6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73.0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23.7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73.8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156247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Whitewater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21.7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63.8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21.7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63.6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22.7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47.8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23.8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45.8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156247">
                <a:tc>
                  <a:txBody>
                    <a:bodyPr/>
                    <a:lstStyle/>
                    <a:p>
                      <a:endParaRPr lang="en-US" sz="1400" b="1" i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East Troy</a:t>
                      </a:r>
                      <a:endParaRPr lang="en-US" sz="14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22.2</a:t>
                      </a:r>
                      <a:endParaRPr lang="en-US" sz="14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62.3</a:t>
                      </a:r>
                      <a:endParaRPr lang="en-US" sz="14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22.1</a:t>
                      </a:r>
                      <a:endParaRPr lang="en-US" sz="14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70.6</a:t>
                      </a:r>
                      <a:endParaRPr lang="en-US" sz="14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22.6</a:t>
                      </a:r>
                      <a:endParaRPr lang="en-US" sz="14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74.6</a:t>
                      </a:r>
                      <a:endParaRPr lang="en-US" sz="14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2"/>
                          </a:solidFill>
                        </a:rPr>
                        <a:t>22.7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2"/>
                          </a:solidFill>
                        </a:rPr>
                        <a:t>60.5</a:t>
                      </a:r>
                      <a:endParaRPr lang="en-US" sz="1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56247">
                <a:tc rowSpan="6">
                  <a:txBody>
                    <a:bodyPr/>
                    <a:lstStyle/>
                    <a:p>
                      <a:pPr algn="ctr"/>
                      <a:r>
                        <a:rPr lang="en-US" sz="1400" i="0" baseline="0" dirty="0" smtClean="0"/>
                        <a:t>Other Local </a:t>
                      </a:r>
                    </a:p>
                    <a:p>
                      <a:pPr algn="ctr"/>
                      <a:r>
                        <a:rPr lang="en-US" sz="1400" i="0" baseline="0" dirty="0" smtClean="0"/>
                        <a:t>Districts</a:t>
                      </a:r>
                      <a:endParaRPr lang="en-US" sz="1400" i="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Arrowhead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24.8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81.7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25.0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83.2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24.6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82.0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24.8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83.1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Elmbrook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25.2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85.5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25.4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84.5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24.9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87.4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25.0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83.5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Kettle Moraine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23.9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81.0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80.3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23.8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82.8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23.8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84.5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231538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Mequon-Thiensville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25.7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82.4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25.2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79.7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25.0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85.9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26.0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87.5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231538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Waterford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22.9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71.1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22.6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68.7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23.1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79.1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22.9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68.9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231538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Waukesha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22.9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56.3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57.1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22.7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54.5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22.4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57.8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>
          <a:xfrm>
            <a:off x="1066800" y="5410200"/>
            <a:ext cx="46482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 smtClean="0"/>
              <a:t>Score = Average Composite ACT Score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 smtClean="0"/>
              <a:t>% = Participation Rate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6400800"/>
            <a:ext cx="6324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None/>
            </a:pPr>
            <a:r>
              <a:rPr lang="en-US" dirty="0" smtClean="0"/>
              <a:t>*2013-14 data is approximate. Data will be certified Spring 2015.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6290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3315" name="Text Box 1027"/>
          <p:cNvSpPr txBox="1">
            <a:spLocks noChangeArrowheads="1"/>
          </p:cNvSpPr>
          <p:nvPr/>
        </p:nvSpPr>
        <p:spPr bwMode="auto">
          <a:xfrm>
            <a:off x="381000" y="609600"/>
            <a:ext cx="83820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en-US" sz="5400" smtClean="0">
                <a:solidFill>
                  <a:srgbClr val="FFFF00"/>
                </a:solidFill>
                <a:latin typeface="Verdana" pitchFamily="34" charset="0"/>
              </a:rPr>
              <a:t>VI.  </a:t>
            </a:r>
            <a:r>
              <a:rPr kumimoji="1" lang="en-US" altLang="en-US" sz="5400" dirty="0">
                <a:solidFill>
                  <a:srgbClr val="FFFF00"/>
                </a:solidFill>
                <a:latin typeface="Verdana" pitchFamily="34" charset="0"/>
              </a:rPr>
              <a:t>DISTRICT ADMINISTRATOR’S REPORT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0" y="403860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38200" indent="-838200" algn="l" eaLnBrk="1" hangingPunct="1">
              <a:defRPr/>
            </a:pPr>
            <a:r>
              <a:rPr 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	A. District History, Trends, and Stats</a:t>
            </a:r>
            <a:br>
              <a:rPr 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B. Student Achievement </a:t>
            </a:r>
          </a:p>
          <a:p>
            <a:pPr marL="838200" indent="-838200" algn="l" eaLnBrk="1" hangingPunct="1">
              <a:defRPr/>
            </a:pPr>
            <a:r>
              <a:rPr 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	C. Additional Data Points</a:t>
            </a:r>
          </a:p>
          <a:p>
            <a:pPr marL="838200" indent="-838200" algn="l" eaLnBrk="1" hangingPunct="1">
              <a:defRPr/>
            </a:pPr>
            <a:endParaRPr lang="en-US" sz="3600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004"/>
            <a:ext cx="9144000" cy="1320800"/>
          </a:xfrm>
        </p:spPr>
        <p:txBody>
          <a:bodyPr>
            <a:normAutofit/>
          </a:bodyPr>
          <a:lstStyle/>
          <a:p>
            <a:r>
              <a:rPr lang="en-US" sz="4000" dirty="0"/>
              <a:t>EPAS Results (Explore, Plan, ACT)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Cohort (Class of </a:t>
            </a:r>
            <a:r>
              <a:rPr lang="en-US" sz="2400" dirty="0" smtClean="0"/>
              <a:t>2018): 2014-15 Grade 9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726650"/>
              </p:ext>
            </p:extLst>
          </p:nvPr>
        </p:nvGraphicFramePr>
        <p:xfrm>
          <a:off x="457200" y="1219200"/>
          <a:ext cx="83058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0780"/>
                <a:gridCol w="1175004"/>
                <a:gridCol w="1175004"/>
                <a:gridCol w="1175004"/>
                <a:gridCol w="1175004"/>
                <a:gridCol w="1175004"/>
              </a:tblGrid>
              <a:tr h="152400"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r>
                        <a:rPr lang="en-US" sz="1400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Gr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Explore (2013-14)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Reading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English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Math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Science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Composite</a:t>
                      </a:r>
                      <a:endParaRPr lang="en-US" sz="140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ACT Benchmark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East Tro</a:t>
                      </a:r>
                      <a:r>
                        <a:rPr lang="en-US" sz="1400" b="1" baseline="0" dirty="0" smtClean="0"/>
                        <a:t>y Avg. Score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15.5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15.6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16.6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17.5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16.4</a:t>
                      </a:r>
                      <a:endParaRPr lang="en-US" sz="1400" b="1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National Avg.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14.7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15.5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16.6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15.5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142293"/>
              </p:ext>
            </p:extLst>
          </p:nvPr>
        </p:nvGraphicFramePr>
        <p:xfrm>
          <a:off x="455762" y="2590800"/>
          <a:ext cx="8305796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8356"/>
                <a:gridCol w="1165488"/>
                <a:gridCol w="1165488"/>
                <a:gridCol w="1165488"/>
                <a:gridCol w="1165488"/>
                <a:gridCol w="1165488"/>
              </a:tblGrid>
              <a:tr h="151219"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r>
                        <a:rPr lang="en-US" sz="1400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Gr 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Explore (2014-15)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Reading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English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Math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Science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Composite</a:t>
                      </a:r>
                      <a:endParaRPr lang="en-US" sz="140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Projected</a:t>
                      </a:r>
                      <a:r>
                        <a:rPr lang="en-US" sz="1400" baseline="0" dirty="0" smtClean="0"/>
                        <a:t> Score*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18.0-18.5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18.1-18.6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19.1-19.6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20.0-20.5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18.9-19.4</a:t>
                      </a:r>
                      <a:endParaRPr lang="en-US" sz="140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ACT Benchmark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6400800"/>
            <a:ext cx="6324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None/>
            </a:pPr>
            <a:r>
              <a:rPr lang="en-US" dirty="0" smtClean="0"/>
              <a:t>*East Troy projected score based on 2.5-3.0 points of growth per year.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822476"/>
              </p:ext>
            </p:extLst>
          </p:nvPr>
        </p:nvGraphicFramePr>
        <p:xfrm>
          <a:off x="457200" y="3657600"/>
          <a:ext cx="8305801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4011"/>
                <a:gridCol w="1148358"/>
                <a:gridCol w="1148358"/>
                <a:gridCol w="1148358"/>
                <a:gridCol w="1148358"/>
                <a:gridCol w="1148358"/>
              </a:tblGrid>
              <a:tr h="152400"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r>
                        <a:rPr lang="en-US" sz="1400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Gr Plan (2015-16)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Reading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English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Math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Science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Composite</a:t>
                      </a:r>
                      <a:endParaRPr lang="en-US" sz="140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Projected</a:t>
                      </a:r>
                      <a:r>
                        <a:rPr lang="en-US" sz="1400" baseline="0" dirty="0" smtClean="0"/>
                        <a:t> Score*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20.5-21.5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20.6-21.6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21.6-22.6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22.5-23.5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21.4-22.4</a:t>
                      </a:r>
                      <a:endParaRPr lang="en-US" sz="140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ACT Benchmark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427136"/>
              </p:ext>
            </p:extLst>
          </p:nvPr>
        </p:nvGraphicFramePr>
        <p:xfrm>
          <a:off x="464389" y="4724400"/>
          <a:ext cx="830579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708"/>
                <a:gridCol w="1132818"/>
                <a:gridCol w="1132818"/>
                <a:gridCol w="1132818"/>
                <a:gridCol w="1132818"/>
                <a:gridCol w="1132818"/>
              </a:tblGrid>
              <a:tr h="152400"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ACT (2016-17)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Reading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English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Math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Science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Composite</a:t>
                      </a:r>
                      <a:endParaRPr lang="en-US" sz="140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Projected</a:t>
                      </a:r>
                      <a:r>
                        <a:rPr lang="en-US" sz="1400" baseline="0" dirty="0" smtClean="0"/>
                        <a:t> Score*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23.0-24.5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23.1-24.6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24.1-25.6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25.0-26.5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23.9-25.4</a:t>
                      </a:r>
                      <a:endParaRPr lang="en-US" sz="140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ACT Benchmark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84064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0800"/>
          </a:xfrm>
        </p:spPr>
        <p:txBody>
          <a:bodyPr>
            <a:normAutofit/>
          </a:bodyPr>
          <a:lstStyle/>
          <a:p>
            <a:r>
              <a:rPr lang="en-US" sz="4000" dirty="0"/>
              <a:t>EPAS Results (Explore, Plan, ACT)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Cohort (Class of </a:t>
            </a:r>
            <a:r>
              <a:rPr lang="en-US" sz="2400" dirty="0" smtClean="0"/>
              <a:t>2017): 2014-15 Grade 10</a:t>
            </a:r>
            <a:endParaRPr lang="en-US" sz="4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320787"/>
              </p:ext>
            </p:extLst>
          </p:nvPr>
        </p:nvGraphicFramePr>
        <p:xfrm>
          <a:off x="381000" y="1219200"/>
          <a:ext cx="8381999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9124"/>
                <a:gridCol w="1174575"/>
                <a:gridCol w="1174575"/>
                <a:gridCol w="1174575"/>
                <a:gridCol w="1174575"/>
                <a:gridCol w="1174575"/>
              </a:tblGrid>
              <a:tr h="152400"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r>
                        <a:rPr lang="en-US" sz="1400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Gr 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Explore (2012-13)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Reading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English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Math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Science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Composite</a:t>
                      </a:r>
                      <a:endParaRPr lang="en-US" sz="140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ACT Benchmark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East Troy Avg. </a:t>
                      </a:r>
                      <a:r>
                        <a:rPr lang="en-US" sz="1400" b="1" baseline="0" dirty="0" smtClean="0"/>
                        <a:t>Score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15.9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15.7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16.4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17.7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16.5</a:t>
                      </a:r>
                      <a:endParaRPr lang="en-US" sz="1400" b="1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National Avg.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14.7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15.5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16.6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15.5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445350"/>
              </p:ext>
            </p:extLst>
          </p:nvPr>
        </p:nvGraphicFramePr>
        <p:xfrm>
          <a:off x="381000" y="2514600"/>
          <a:ext cx="838199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9253"/>
                <a:gridCol w="1160549"/>
                <a:gridCol w="1160549"/>
                <a:gridCol w="1160549"/>
                <a:gridCol w="1160549"/>
                <a:gridCol w="1160549"/>
              </a:tblGrid>
              <a:tr h="151219"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r>
                        <a:rPr lang="en-US" sz="1400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Gr 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Explore (2013-14)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Reading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English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Math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Science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Composite</a:t>
                      </a:r>
                      <a:endParaRPr lang="en-US" sz="140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Projected</a:t>
                      </a:r>
                      <a:r>
                        <a:rPr lang="en-US" sz="1400" baseline="0" dirty="0" smtClean="0"/>
                        <a:t> Score*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18.4-18.9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18.2-18.7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18.9-19.4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20.2-20.7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19-19.5</a:t>
                      </a:r>
                      <a:endParaRPr lang="en-US" sz="140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ACT Benchmark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17</a:t>
                      </a:r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East Troy Avg. </a:t>
                      </a:r>
                      <a:r>
                        <a:rPr lang="en-US" sz="1400" b="1" baseline="0" dirty="0" smtClean="0"/>
                        <a:t>Score</a:t>
                      </a:r>
                      <a:endParaRPr lang="en-US" sz="1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16.9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17.3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17.6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18.4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17.7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National Avg.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15.7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16.3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17.1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16.2</a:t>
                      </a:r>
                      <a:endParaRPr lang="en-US" sz="140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ET</a:t>
                      </a:r>
                      <a:r>
                        <a:rPr lang="en-US" sz="1400" baseline="0" dirty="0" smtClean="0"/>
                        <a:t> Growth 8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baseline="0" dirty="0" smtClean="0"/>
                        <a:t> to 9</a:t>
                      </a:r>
                      <a:r>
                        <a:rPr lang="en-US" sz="1400" baseline="30000" dirty="0" smtClean="0"/>
                        <a:t>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1.2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806002"/>
              </p:ext>
            </p:extLst>
          </p:nvPr>
        </p:nvGraphicFramePr>
        <p:xfrm>
          <a:off x="381000" y="4419600"/>
          <a:ext cx="83819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944"/>
                <a:gridCol w="1143211"/>
                <a:gridCol w="1143211"/>
                <a:gridCol w="1143211"/>
                <a:gridCol w="1143211"/>
                <a:gridCol w="1143211"/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r>
                        <a:rPr lang="en-US" sz="1400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Gr Plan (2014-15)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Reading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English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Math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Science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Composite</a:t>
                      </a:r>
                      <a:endParaRPr lang="en-US" sz="140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Projected</a:t>
                      </a:r>
                      <a:r>
                        <a:rPr lang="en-US" sz="1400" baseline="0" dirty="0" smtClean="0"/>
                        <a:t> Score*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20.9-21.9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20.7-21.7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21.4-22.4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22.7-21.7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21.5-22.5</a:t>
                      </a:r>
                      <a:endParaRPr lang="en-US" sz="140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ACT Benchmark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302695"/>
              </p:ext>
            </p:extLst>
          </p:nvPr>
        </p:nvGraphicFramePr>
        <p:xfrm>
          <a:off x="381000" y="5410200"/>
          <a:ext cx="8382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1143000"/>
                <a:gridCol w="1143000"/>
                <a:gridCol w="1143000"/>
                <a:gridCol w="1143000"/>
                <a:gridCol w="1143000"/>
              </a:tblGrid>
              <a:tr h="152400"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ACT (2015-16)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Reading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English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Math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Science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Composite</a:t>
                      </a:r>
                      <a:endParaRPr lang="en-US" sz="140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Projected</a:t>
                      </a:r>
                      <a:r>
                        <a:rPr lang="en-US" sz="1400" baseline="0" dirty="0" smtClean="0"/>
                        <a:t> Score*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23.4-24.9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23.2-24.7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23.9-25.4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25.2-26.7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24-25.5</a:t>
                      </a:r>
                      <a:endParaRPr lang="en-US" sz="140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ACT Benchmark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6400800"/>
            <a:ext cx="6324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None/>
            </a:pPr>
            <a:r>
              <a:rPr lang="en-US" dirty="0" smtClean="0"/>
              <a:t>*Projected score based on 2.5-3.0 points of growth per year.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3943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0800"/>
          </a:xfrm>
        </p:spPr>
        <p:txBody>
          <a:bodyPr>
            <a:normAutofit/>
          </a:bodyPr>
          <a:lstStyle/>
          <a:p>
            <a:r>
              <a:rPr lang="en-US" sz="4000" dirty="0"/>
              <a:t>EPAS Results (Explore, Plan, ACT)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Cohort (Class of </a:t>
            </a:r>
            <a:r>
              <a:rPr lang="en-US" sz="2400" dirty="0" smtClean="0"/>
              <a:t>2016): 2014-15 Grade 11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914507"/>
              </p:ext>
            </p:extLst>
          </p:nvPr>
        </p:nvGraphicFramePr>
        <p:xfrm>
          <a:off x="304800" y="1219200"/>
          <a:ext cx="84582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1203960"/>
                <a:gridCol w="1203960"/>
                <a:gridCol w="1203960"/>
                <a:gridCol w="1203960"/>
                <a:gridCol w="1203960"/>
              </a:tblGrid>
              <a:tr h="151219"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r>
                        <a:rPr lang="en-US" sz="1200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 Gr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 Explore (2011-12)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Reading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English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Math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Science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Composite</a:t>
                      </a:r>
                      <a:endParaRPr lang="en-US" sz="12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ACT Benchmark</a:t>
                      </a:r>
                      <a:endParaRPr 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15</a:t>
                      </a:r>
                      <a:endParaRPr 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13</a:t>
                      </a:r>
                      <a:endParaRPr 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17</a:t>
                      </a:r>
                      <a:endParaRPr 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20</a:t>
                      </a:r>
                      <a:endParaRPr 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16</a:t>
                      </a:r>
                      <a:endParaRPr lang="en-US" sz="1200" b="0" dirty="0"/>
                    </a:p>
                  </a:txBody>
                  <a:tcPr anchor="ctr"/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East Troy Avg.</a:t>
                      </a:r>
                      <a:r>
                        <a:rPr lang="en-US" sz="1200" b="1" baseline="0" dirty="0" smtClean="0"/>
                        <a:t> Score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14.4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15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16.3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16.8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15.7</a:t>
                      </a:r>
                      <a:endParaRPr lang="en-US" sz="1200" b="1" dirty="0"/>
                    </a:p>
                  </a:txBody>
                  <a:tcPr anchor="ctr"/>
                </a:tc>
              </a:tr>
              <a:tr h="13597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National Avg.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14.7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15.5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16.6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15.5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68997"/>
              </p:ext>
            </p:extLst>
          </p:nvPr>
        </p:nvGraphicFramePr>
        <p:xfrm>
          <a:off x="295552" y="2362200"/>
          <a:ext cx="8467448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6173"/>
                <a:gridCol w="1186255"/>
                <a:gridCol w="1186255"/>
                <a:gridCol w="1186255"/>
                <a:gridCol w="1186255"/>
                <a:gridCol w="1186255"/>
              </a:tblGrid>
              <a:tr h="151219"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r>
                        <a:rPr lang="en-US" sz="1200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 Gr 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Explore (2012-13)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Reading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English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Math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Science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Composite</a:t>
                      </a:r>
                      <a:endParaRPr lang="en-US" sz="1200" dirty="0"/>
                    </a:p>
                  </a:txBody>
                  <a:tcPr anchor="ctr"/>
                </a:tc>
              </a:tr>
              <a:tr h="198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Projected</a:t>
                      </a:r>
                      <a:r>
                        <a:rPr lang="en-US" sz="1200" baseline="0" dirty="0" smtClean="0"/>
                        <a:t> Score*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16.9-17.4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17.5-18.0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18.8-19.3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19.3-19.8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18.2-18.7</a:t>
                      </a:r>
                      <a:endParaRPr lang="en-US" sz="120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ACT Benchmark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17</a:t>
                      </a:r>
                    </a:p>
                  </a:txBody>
                  <a:tcPr anchor="ctr"/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East Troy Avg.</a:t>
                      </a:r>
                      <a:r>
                        <a:rPr lang="en-US" sz="1200" b="1" baseline="0" dirty="0" smtClean="0"/>
                        <a:t> Score</a:t>
                      </a:r>
                      <a:endParaRPr lang="en-US" sz="12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16.2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16.7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17.4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18.4</a:t>
                      </a:r>
                      <a:endParaRPr lang="en-US" sz="1200" b="1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17.3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National Avg.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15.7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16.3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17.1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16.2</a:t>
                      </a:r>
                      <a:endParaRPr lang="en-US" sz="1200" dirty="0"/>
                    </a:p>
                  </a:txBody>
                  <a:tcPr anchor="ctr"/>
                </a:tc>
              </a:tr>
              <a:tr h="13597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ET Growth 8</a:t>
                      </a:r>
                      <a:r>
                        <a:rPr lang="en-US" sz="1200" baseline="30000" dirty="0" smtClean="0"/>
                        <a:t>th</a:t>
                      </a:r>
                      <a:r>
                        <a:rPr lang="en-US" sz="1200" baseline="0" dirty="0" smtClean="0"/>
                        <a:t> to 9</a:t>
                      </a:r>
                      <a:r>
                        <a:rPr lang="en-US" sz="1200" baseline="30000" dirty="0" smtClean="0"/>
                        <a:t>th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1.7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1.1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1.6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1.6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838394"/>
              </p:ext>
            </p:extLst>
          </p:nvPr>
        </p:nvGraphicFramePr>
        <p:xfrm>
          <a:off x="304800" y="5791200"/>
          <a:ext cx="84582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0180"/>
                <a:gridCol w="1153604"/>
                <a:gridCol w="1153604"/>
                <a:gridCol w="1153604"/>
                <a:gridCol w="1153604"/>
                <a:gridCol w="1153604"/>
              </a:tblGrid>
              <a:tr h="151219"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ACT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Reading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English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Math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Science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Composite</a:t>
                      </a:r>
                      <a:endParaRPr lang="en-US" sz="1200" dirty="0"/>
                    </a:p>
                  </a:txBody>
                  <a:tcPr anchor="ctr"/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Projected</a:t>
                      </a:r>
                      <a:r>
                        <a:rPr lang="en-US" sz="1200" baseline="0" dirty="0" smtClean="0"/>
                        <a:t> Score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21.9-23.4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22.5-24.0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23.8-25.3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24.3-25.8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23.2-24.7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486145"/>
              </p:ext>
            </p:extLst>
          </p:nvPr>
        </p:nvGraphicFramePr>
        <p:xfrm>
          <a:off x="304800" y="4069080"/>
          <a:ext cx="84582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2700"/>
                <a:gridCol w="1171100"/>
                <a:gridCol w="1171100"/>
                <a:gridCol w="1171100"/>
                <a:gridCol w="1171100"/>
                <a:gridCol w="1171100"/>
              </a:tblGrid>
              <a:tr h="151219"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r>
                        <a:rPr lang="en-US" sz="1200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 Gr Plan (2013-14)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Reading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English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Math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Science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Composite</a:t>
                      </a:r>
                      <a:endParaRPr lang="en-US" sz="1200" dirty="0"/>
                    </a:p>
                  </a:txBody>
                  <a:tcPr anchor="ctr"/>
                </a:tc>
              </a:tr>
              <a:tr h="198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Projected</a:t>
                      </a:r>
                      <a:r>
                        <a:rPr lang="en-US" sz="1200" baseline="0" dirty="0" smtClean="0"/>
                        <a:t> Score*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19.4-20.4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20.0-21.0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21.3-22.3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21.8-22.8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20.7-21.7</a:t>
                      </a:r>
                      <a:endParaRPr lang="en-US" sz="1200" dirty="0"/>
                    </a:p>
                  </a:txBody>
                  <a:tcPr anchor="ctr"/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ACT Benchmark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18</a:t>
                      </a:r>
                    </a:p>
                  </a:txBody>
                  <a:tcPr anchor="ctr"/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East Troy Avg. </a:t>
                      </a:r>
                      <a:r>
                        <a:rPr lang="en-US" sz="1200" b="1" baseline="0" dirty="0" smtClean="0"/>
                        <a:t>Score</a:t>
                      </a:r>
                      <a:endParaRPr lang="en-US" sz="12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18.0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18.0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19.5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 smtClean="0"/>
                        <a:t>19.9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19.0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National Avg.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16.2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17.6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17.8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17.2</a:t>
                      </a:r>
                      <a:endParaRPr lang="en-US" sz="1200" dirty="0"/>
                    </a:p>
                  </a:txBody>
                  <a:tcPr anchor="ctr"/>
                </a:tc>
              </a:tr>
              <a:tr h="13597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ET Growth 8</a:t>
                      </a:r>
                      <a:r>
                        <a:rPr lang="en-US" sz="1200" baseline="30000" dirty="0" smtClean="0"/>
                        <a:t>th</a:t>
                      </a:r>
                      <a:r>
                        <a:rPr lang="en-US" sz="1200" baseline="0" dirty="0" smtClean="0"/>
                        <a:t> to 9</a:t>
                      </a:r>
                      <a:r>
                        <a:rPr lang="en-US" sz="1200" baseline="30000" dirty="0" smtClean="0"/>
                        <a:t>th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1.3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2.1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1.5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1.7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Content Placeholder 2"/>
          <p:cNvSpPr txBox="1">
            <a:spLocks/>
          </p:cNvSpPr>
          <p:nvPr/>
        </p:nvSpPr>
        <p:spPr>
          <a:xfrm>
            <a:off x="457200" y="6400800"/>
            <a:ext cx="6324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None/>
            </a:pPr>
            <a:r>
              <a:rPr lang="en-US" dirty="0" smtClean="0"/>
              <a:t>*East Troy projected score based on 2.5-3.0 points of growth per year.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2799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525"/>
            <a:ext cx="9144000" cy="1320800"/>
          </a:xfrm>
        </p:spPr>
        <p:txBody>
          <a:bodyPr>
            <a:normAutofit/>
          </a:bodyPr>
          <a:lstStyle/>
          <a:p>
            <a:r>
              <a:rPr lang="en-US" sz="4000" dirty="0"/>
              <a:t>EPAS Results (Explore, Plan, ACT)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Cohort (Class of </a:t>
            </a:r>
            <a:r>
              <a:rPr lang="en-US" sz="2400" dirty="0" smtClean="0"/>
              <a:t>2015): 2014-15 Grade 12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93919"/>
              </p:ext>
            </p:extLst>
          </p:nvPr>
        </p:nvGraphicFramePr>
        <p:xfrm>
          <a:off x="381000" y="1295400"/>
          <a:ext cx="83058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/>
                <a:gridCol w="1181100"/>
                <a:gridCol w="1181100"/>
                <a:gridCol w="1181100"/>
                <a:gridCol w="1181100"/>
                <a:gridCol w="1181100"/>
              </a:tblGrid>
              <a:tr h="15121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r>
                        <a:rPr lang="en-US" sz="1400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Gr 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Explore (2011-12)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Reading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English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Math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Science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Composite</a:t>
                      </a:r>
                      <a:endParaRPr lang="en-US" sz="1400" dirty="0"/>
                    </a:p>
                  </a:txBody>
                  <a:tcPr anchor="ctr"/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ACT Benchmark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 anchor="ctr"/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East Troy Avg. Score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17.3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17.4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17.7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18.6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17.9</a:t>
                      </a:r>
                      <a:endParaRPr lang="en-US" sz="1400" b="1" dirty="0"/>
                    </a:p>
                  </a:txBody>
                  <a:tcPr anchor="ctr"/>
                </a:tc>
              </a:tr>
              <a:tr h="1359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National Avg.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15.7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16.3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17.1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16.2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254596"/>
              </p:ext>
            </p:extLst>
          </p:nvPr>
        </p:nvGraphicFramePr>
        <p:xfrm>
          <a:off x="381000" y="2743200"/>
          <a:ext cx="83058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188720"/>
                <a:gridCol w="1188720"/>
                <a:gridCol w="1188720"/>
                <a:gridCol w="1188720"/>
                <a:gridCol w="1188720"/>
              </a:tblGrid>
              <a:tr h="15121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r>
                        <a:rPr lang="en-US" sz="1400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Gr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Plan (2012-13)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Reading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English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Math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Science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Composite</a:t>
                      </a:r>
                      <a:endParaRPr lang="en-US" sz="1400" dirty="0"/>
                    </a:p>
                  </a:txBody>
                  <a:tcPr anchor="ctr"/>
                </a:tc>
              </a:tr>
              <a:tr h="198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Projected</a:t>
                      </a:r>
                      <a:r>
                        <a:rPr lang="en-US" sz="1400" baseline="0" dirty="0" smtClean="0"/>
                        <a:t> Score*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19.8-20.3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19.9-20.4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20.2-20.7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21.1-21.6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20.4-20.9</a:t>
                      </a:r>
                      <a:endParaRPr lang="en-US" sz="1400" dirty="0"/>
                    </a:p>
                  </a:txBody>
                  <a:tcPr anchor="ctr"/>
                </a:tc>
              </a:tr>
              <a:tr h="1371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ACT Benchmark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East Troy Avg. Score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18.8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18.8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19.8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19.6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National Avg.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16.9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16.4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17.9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17.5</a:t>
                      </a:r>
                      <a:endParaRPr lang="en-US" sz="1400" dirty="0"/>
                    </a:p>
                  </a:txBody>
                  <a:tcPr anchor="ctr"/>
                </a:tc>
              </a:tr>
              <a:tr h="1359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ET Growth 9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baseline="0" dirty="0" smtClean="0"/>
                        <a:t> to 10</a:t>
                      </a:r>
                      <a:r>
                        <a:rPr lang="en-US" sz="1400" baseline="30000" dirty="0" smtClean="0"/>
                        <a:t>th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1.7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022491"/>
              </p:ext>
            </p:extLst>
          </p:nvPr>
        </p:nvGraphicFramePr>
        <p:xfrm>
          <a:off x="381000" y="4724400"/>
          <a:ext cx="8305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188720"/>
                <a:gridCol w="1188720"/>
                <a:gridCol w="1188720"/>
                <a:gridCol w="1188720"/>
                <a:gridCol w="1188720"/>
              </a:tblGrid>
              <a:tr h="15121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Retired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ACT (2013-14)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Reading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English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Math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Science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Composite</a:t>
                      </a:r>
                      <a:endParaRPr lang="en-US" sz="1400" dirty="0"/>
                    </a:p>
                  </a:txBody>
                  <a:tcPr anchor="ctr"/>
                </a:tc>
              </a:tr>
              <a:tr h="198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Projected</a:t>
                      </a:r>
                      <a:r>
                        <a:rPr lang="en-US" sz="1400" baseline="0" dirty="0" smtClean="0"/>
                        <a:t> Score*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22.3-23.3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22.4-23.4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22.7-23.7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23.6-24.6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22.9-23.9</a:t>
                      </a:r>
                      <a:endParaRPr lang="en-US" sz="1400" dirty="0"/>
                    </a:p>
                  </a:txBody>
                  <a:tcPr anchor="ctr"/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Benchmark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 anchor="ctr"/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East Troy Avg. Score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19.6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18.6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20.0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19.5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19.6</a:t>
                      </a:r>
                      <a:endParaRPr lang="en-US" sz="1400" b="1" dirty="0"/>
                    </a:p>
                  </a:txBody>
                  <a:tcPr anchor="ctr"/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ET Growth 10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dirty="0" smtClean="0"/>
                        <a:t> to 11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-1.0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0.0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6400800"/>
            <a:ext cx="6324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None/>
            </a:pPr>
            <a:r>
              <a:rPr lang="en-US" dirty="0" smtClean="0"/>
              <a:t>*East Troy projected score based on 2.5-3.0 points of growth per year.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1927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0800"/>
          </a:xfrm>
        </p:spPr>
        <p:txBody>
          <a:bodyPr>
            <a:normAutofit/>
          </a:bodyPr>
          <a:lstStyle/>
          <a:p>
            <a:r>
              <a:rPr lang="en-US" sz="4000" dirty="0"/>
              <a:t>EPAS Results (Explore, Plan, ACT)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Cohort (Class of </a:t>
            </a:r>
            <a:r>
              <a:rPr lang="en-US" sz="2400" dirty="0" smtClean="0"/>
              <a:t>2014): 2013-14 Graduates</a:t>
            </a:r>
            <a:endParaRPr lang="en-US" sz="4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0" y="-1447800"/>
            <a:ext cx="708659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700" dirty="0" smtClean="0"/>
              <a:t>EPAS Results 11</a:t>
            </a:r>
            <a:r>
              <a:rPr lang="en-US" sz="3700" baseline="30000" dirty="0" smtClean="0"/>
              <a:t>th</a:t>
            </a:r>
            <a:r>
              <a:rPr lang="en-US" sz="3700" dirty="0" smtClean="0"/>
              <a:t> Grade Retired ACT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700" dirty="0" smtClean="0"/>
              <a:t>Cohort (Class of 2015) – 2013-2014</a:t>
            </a:r>
            <a:endParaRPr lang="en-US" sz="4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70481"/>
              </p:ext>
            </p:extLst>
          </p:nvPr>
        </p:nvGraphicFramePr>
        <p:xfrm>
          <a:off x="381000" y="1295400"/>
          <a:ext cx="83058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/>
                <a:gridCol w="1181100"/>
                <a:gridCol w="1181100"/>
                <a:gridCol w="1181100"/>
                <a:gridCol w="1181100"/>
                <a:gridCol w="1181100"/>
              </a:tblGrid>
              <a:tr h="15121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r>
                        <a:rPr lang="en-US" sz="1400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Gr 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Explore (2010-11)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Reading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English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Math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Science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Composite</a:t>
                      </a:r>
                      <a:endParaRPr lang="en-US" sz="1400" dirty="0"/>
                    </a:p>
                  </a:txBody>
                  <a:tcPr anchor="ctr"/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ACT Benchmark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 anchor="ctr"/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East Troy Avg. Score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16.2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17.0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17.4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18.4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17.3</a:t>
                      </a:r>
                      <a:endParaRPr lang="en-US" sz="1400" b="1" dirty="0"/>
                    </a:p>
                  </a:txBody>
                  <a:tcPr anchor="ctr"/>
                </a:tc>
              </a:tr>
              <a:tr h="1359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National Avg.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15.3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15.5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16.3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16.5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16.1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690802"/>
              </p:ext>
            </p:extLst>
          </p:nvPr>
        </p:nvGraphicFramePr>
        <p:xfrm>
          <a:off x="381000" y="2667000"/>
          <a:ext cx="8305800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188720"/>
                <a:gridCol w="1188720"/>
                <a:gridCol w="1188720"/>
                <a:gridCol w="1188720"/>
                <a:gridCol w="1188720"/>
              </a:tblGrid>
              <a:tr h="15121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r>
                        <a:rPr lang="en-US" sz="1400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Gr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Plan (2011-12)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Reading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English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Math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Science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Composite</a:t>
                      </a:r>
                      <a:endParaRPr lang="en-US" sz="1400" dirty="0"/>
                    </a:p>
                  </a:txBody>
                  <a:tcPr anchor="ctr"/>
                </a:tc>
              </a:tr>
              <a:tr h="198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Projected</a:t>
                      </a:r>
                      <a:r>
                        <a:rPr lang="en-US" sz="1400" baseline="0" dirty="0" smtClean="0"/>
                        <a:t> Score*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18.7-19.2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19.5-20.0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19.9-20.4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20.9-21.4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19.8-20.3</a:t>
                      </a:r>
                      <a:endParaRPr lang="en-US" sz="1400" dirty="0"/>
                    </a:p>
                  </a:txBody>
                  <a:tcPr anchor="ctr"/>
                </a:tc>
              </a:tr>
              <a:tr h="1371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ACT Benchmark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East Troy Avg. Score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18.4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18.0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19.0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19.4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18.8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National Avg.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16.9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16.4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17.9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17.5</a:t>
                      </a:r>
                      <a:endParaRPr lang="en-US" sz="1600" dirty="0"/>
                    </a:p>
                  </a:txBody>
                  <a:tcPr anchor="ctr"/>
                </a:tc>
              </a:tr>
              <a:tr h="1359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ET Growth 9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baseline="0" dirty="0" smtClean="0"/>
                        <a:t> to 10</a:t>
                      </a:r>
                      <a:r>
                        <a:rPr lang="en-US" sz="1400" baseline="30000" dirty="0" smtClean="0"/>
                        <a:t>th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1.5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200789"/>
              </p:ext>
            </p:extLst>
          </p:nvPr>
        </p:nvGraphicFramePr>
        <p:xfrm>
          <a:off x="381000" y="4724400"/>
          <a:ext cx="8305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188720"/>
                <a:gridCol w="1188720"/>
                <a:gridCol w="1188720"/>
                <a:gridCol w="1188720"/>
                <a:gridCol w="1188720"/>
              </a:tblGrid>
              <a:tr h="15121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Retired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ACT (2012-13)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Reading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English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Math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Science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Composite</a:t>
                      </a:r>
                      <a:endParaRPr lang="en-US" sz="1400" dirty="0"/>
                    </a:p>
                  </a:txBody>
                  <a:tcPr anchor="ctr"/>
                </a:tc>
              </a:tr>
              <a:tr h="198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Projected</a:t>
                      </a:r>
                      <a:r>
                        <a:rPr lang="en-US" sz="1400" baseline="0" dirty="0" smtClean="0"/>
                        <a:t> Score*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21.2-22.2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22.0-23.0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22.4-23.4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23.4-24.4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22.3-23.3</a:t>
                      </a:r>
                      <a:endParaRPr lang="en-US" sz="1400" dirty="0"/>
                    </a:p>
                  </a:txBody>
                  <a:tcPr anchor="ctr"/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Benchmark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 anchor="ctr"/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East Troy Avg. Score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18.8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17.7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19.0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19.1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18.8</a:t>
                      </a:r>
                      <a:endParaRPr lang="en-US" sz="1400" b="1" dirty="0"/>
                    </a:p>
                  </a:txBody>
                  <a:tcPr anchor="ctr"/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ET Growth 10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dirty="0" smtClean="0"/>
                        <a:t> to 11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0.3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6400800"/>
            <a:ext cx="6324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None/>
            </a:pPr>
            <a:r>
              <a:rPr lang="en-US" dirty="0" smtClean="0"/>
              <a:t>*East Troy projected score based on 2.5-3.0 points of growth per year.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9558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0800"/>
          </a:xfrm>
        </p:spPr>
        <p:txBody>
          <a:bodyPr>
            <a:normAutofit/>
          </a:bodyPr>
          <a:lstStyle/>
          <a:p>
            <a:r>
              <a:rPr lang="en-US" sz="4000" dirty="0"/>
              <a:t>EPAS Results (Explore, Plan, ACT)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Cohort </a:t>
            </a:r>
            <a:r>
              <a:rPr lang="en-US" sz="2400" dirty="0" smtClean="0"/>
              <a:t>- Percent Met or Exceeded Benchmark</a:t>
            </a:r>
            <a:endParaRPr lang="en-US" sz="4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899473"/>
              </p:ext>
            </p:extLst>
          </p:nvPr>
        </p:nvGraphicFramePr>
        <p:xfrm>
          <a:off x="228600" y="1326116"/>
          <a:ext cx="8610601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651"/>
                <a:gridCol w="645795"/>
                <a:gridCol w="645795"/>
                <a:gridCol w="645795"/>
                <a:gridCol w="645795"/>
                <a:gridCol w="645795"/>
                <a:gridCol w="645795"/>
                <a:gridCol w="645795"/>
                <a:gridCol w="645795"/>
                <a:gridCol w="645795"/>
                <a:gridCol w="645795"/>
              </a:tblGrid>
              <a:tr h="15240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Class of 2018</a:t>
                      </a:r>
                    </a:p>
                    <a:p>
                      <a:pPr algn="ctr"/>
                      <a:r>
                        <a:rPr lang="en-US" sz="1400" b="0" dirty="0" smtClean="0"/>
                        <a:t>2014-15</a:t>
                      </a:r>
                      <a:r>
                        <a:rPr lang="en-US" sz="1400" b="0" baseline="0" dirty="0" smtClean="0"/>
                        <a:t> Grade 9</a:t>
                      </a:r>
                      <a:endParaRPr lang="en-US" sz="1400" b="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Reading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English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Math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Science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Composite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15240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ET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Nat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ET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Nat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ET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Nat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ET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Nat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ET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Nat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r>
                        <a:rPr lang="en-US" sz="1400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Gr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Explore (2013-14)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46%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36%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71%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68%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47%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36%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50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37%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</a:tr>
              <a:tr h="1562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r>
                        <a:rPr lang="en-US" sz="1400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Gr 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Explore (2014-15)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TBA</a:t>
                      </a: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TBA</a:t>
                      </a: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TBA</a:t>
                      </a: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TBA</a:t>
                      </a: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TBA</a:t>
                      </a: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1562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r>
                        <a:rPr lang="en-US" sz="1400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Gr Plan (2015-16)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TBA</a:t>
                      </a: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TBA</a:t>
                      </a: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TBA</a:t>
                      </a: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TBA</a:t>
                      </a: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TBA</a:t>
                      </a: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511014"/>
              </p:ext>
            </p:extLst>
          </p:nvPr>
        </p:nvGraphicFramePr>
        <p:xfrm>
          <a:off x="228600" y="3124200"/>
          <a:ext cx="8610601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651"/>
                <a:gridCol w="645795"/>
                <a:gridCol w="645795"/>
                <a:gridCol w="645795"/>
                <a:gridCol w="645795"/>
                <a:gridCol w="645795"/>
                <a:gridCol w="645795"/>
                <a:gridCol w="645795"/>
                <a:gridCol w="645795"/>
                <a:gridCol w="645795"/>
                <a:gridCol w="645795"/>
              </a:tblGrid>
              <a:tr h="15240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Class of 2017</a:t>
                      </a:r>
                    </a:p>
                    <a:p>
                      <a:pPr algn="ctr"/>
                      <a:r>
                        <a:rPr lang="en-US" sz="1400" b="0" dirty="0" smtClean="0"/>
                        <a:t>2014-15</a:t>
                      </a:r>
                      <a:r>
                        <a:rPr lang="en-US" sz="1400" b="0" baseline="0" dirty="0" smtClean="0"/>
                        <a:t> Grade 10</a:t>
                      </a:r>
                      <a:endParaRPr lang="en-US" sz="1400" b="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Reading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English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Math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Science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Composite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15240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ET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Nat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ET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Nat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ET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Nat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ET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Nat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ET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Nat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r>
                        <a:rPr lang="en-US" sz="1400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Gr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Explore (2012-13)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52%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46%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76%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68%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45%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36%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27%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61%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</a:tr>
              <a:tr h="1562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r>
                        <a:rPr lang="en-US" sz="1400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Gr 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Explore (2013-14)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54%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75%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55%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45%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65%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</a:tr>
              <a:tr h="1562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r>
                        <a:rPr lang="en-US" sz="1400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Gr Plan (2014-15)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TBA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TBA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TBA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TBA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TBA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086584"/>
              </p:ext>
            </p:extLst>
          </p:nvPr>
        </p:nvGraphicFramePr>
        <p:xfrm>
          <a:off x="228600" y="4876800"/>
          <a:ext cx="8610601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651"/>
                <a:gridCol w="645795"/>
                <a:gridCol w="645795"/>
                <a:gridCol w="645795"/>
                <a:gridCol w="645795"/>
                <a:gridCol w="645795"/>
                <a:gridCol w="645795"/>
                <a:gridCol w="645795"/>
                <a:gridCol w="645795"/>
                <a:gridCol w="645795"/>
                <a:gridCol w="645795"/>
              </a:tblGrid>
              <a:tr h="15240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Class of 2016</a:t>
                      </a:r>
                    </a:p>
                    <a:p>
                      <a:pPr algn="ctr"/>
                      <a:r>
                        <a:rPr lang="en-US" sz="1400" b="0" dirty="0" smtClean="0"/>
                        <a:t>2014-15</a:t>
                      </a:r>
                      <a:r>
                        <a:rPr lang="en-US" sz="1400" b="0" baseline="0" dirty="0" smtClean="0"/>
                        <a:t> Grade 11</a:t>
                      </a:r>
                      <a:endParaRPr lang="en-US" sz="1400" b="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Reading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English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Math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Science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Composite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15240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ET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Nat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ET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Nat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ET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Nat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ET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Nat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ET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Nat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r>
                        <a:rPr lang="en-US" sz="1400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Gr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Explore (2011-12)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44%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51%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68%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83%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42%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38%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19%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27%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27%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</a:tr>
              <a:tr h="1562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r>
                        <a:rPr lang="en-US" sz="1400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Gr 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Explore (2012-13)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53%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49%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75%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83%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51%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54%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42%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48%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61%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</a:tr>
              <a:tr h="1562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r>
                        <a:rPr lang="en-US" sz="1400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Gr Plan (2013-14)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49%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40%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84%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64%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55%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36%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49%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40%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65%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33996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0800"/>
          </a:xfrm>
        </p:spPr>
        <p:txBody>
          <a:bodyPr>
            <a:normAutofit/>
          </a:bodyPr>
          <a:lstStyle/>
          <a:p>
            <a:r>
              <a:rPr lang="en-US" sz="4000" dirty="0"/>
              <a:t>EPAS Results (Explore, Plan, ACT)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Cohort </a:t>
            </a:r>
            <a:r>
              <a:rPr lang="en-US" sz="2400" dirty="0" smtClean="0"/>
              <a:t>- Percent Met or Exceeded Benchmark</a:t>
            </a:r>
            <a:endParaRPr lang="en-US" sz="4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372328"/>
              </p:ext>
            </p:extLst>
          </p:nvPr>
        </p:nvGraphicFramePr>
        <p:xfrm>
          <a:off x="228600" y="1326116"/>
          <a:ext cx="8610601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651"/>
                <a:gridCol w="645795"/>
                <a:gridCol w="645795"/>
                <a:gridCol w="645795"/>
                <a:gridCol w="645795"/>
                <a:gridCol w="645795"/>
                <a:gridCol w="645795"/>
                <a:gridCol w="645795"/>
                <a:gridCol w="645795"/>
                <a:gridCol w="645795"/>
                <a:gridCol w="645795"/>
              </a:tblGrid>
              <a:tr h="15240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Class of 2015</a:t>
                      </a:r>
                    </a:p>
                    <a:p>
                      <a:pPr algn="ctr"/>
                      <a:r>
                        <a:rPr lang="en-US" sz="1400" b="0" dirty="0" smtClean="0"/>
                        <a:t>2014-15</a:t>
                      </a:r>
                      <a:r>
                        <a:rPr lang="en-US" sz="1400" b="0" baseline="0" dirty="0" smtClean="0"/>
                        <a:t> Grade 12</a:t>
                      </a:r>
                      <a:endParaRPr lang="en-US" sz="1400" b="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Reading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English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Math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Science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Composite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15240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ET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Nat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ET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Nat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ET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Nat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ET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Nat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ET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Nat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r>
                        <a:rPr lang="en-US" sz="1400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Gr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Explore (2010-11)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NA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NA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NA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NA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NA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2740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r>
                        <a:rPr lang="en-US" sz="1400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Gr 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Explore (2011-12)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63%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45%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80%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67%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40%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33%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33%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</a:tr>
              <a:tr h="1562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r>
                        <a:rPr lang="en-US" sz="1400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Gr Plan (2012-13)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396124"/>
              </p:ext>
            </p:extLst>
          </p:nvPr>
        </p:nvGraphicFramePr>
        <p:xfrm>
          <a:off x="228600" y="3124200"/>
          <a:ext cx="8610601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651"/>
                <a:gridCol w="645795"/>
                <a:gridCol w="645795"/>
                <a:gridCol w="645795"/>
                <a:gridCol w="645795"/>
                <a:gridCol w="645795"/>
                <a:gridCol w="645795"/>
                <a:gridCol w="645795"/>
                <a:gridCol w="645795"/>
                <a:gridCol w="645795"/>
                <a:gridCol w="645795"/>
              </a:tblGrid>
              <a:tr h="15240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Class of 2014</a:t>
                      </a:r>
                    </a:p>
                    <a:p>
                      <a:pPr algn="ctr"/>
                      <a:r>
                        <a:rPr lang="en-US" sz="1400" b="0" dirty="0" smtClean="0"/>
                        <a:t>2013-14 Graduates</a:t>
                      </a:r>
                      <a:endParaRPr lang="en-US" sz="1400" b="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Reading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English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Math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Science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Composite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15240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ET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Nat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ET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Nat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ET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Nat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ET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Nat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ET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Nat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r>
                        <a:rPr lang="en-US" sz="1400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Gr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Explore (2009-10)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NA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NA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NA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NA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NA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1562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r>
                        <a:rPr lang="en-US" sz="1400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Gr 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Explore (2010-11)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50%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43%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80%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64%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46%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37%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27%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</a:tr>
              <a:tr h="1562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r>
                        <a:rPr lang="en-US" sz="1400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Gr Plan (2011-12)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69%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82%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66%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48%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39%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36%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18954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320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School Perceptions Survey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Grade 12 – Percent Strongly Agree and Agree</a:t>
            </a:r>
            <a:endParaRPr lang="en-US" sz="4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970807"/>
              </p:ext>
            </p:extLst>
          </p:nvPr>
        </p:nvGraphicFramePr>
        <p:xfrm>
          <a:off x="381000" y="1600200"/>
          <a:ext cx="8441055" cy="4895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9055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409140"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2014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2013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2012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2011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2010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2009</a:t>
                      </a:r>
                      <a:endParaRPr lang="en-US" sz="1500" dirty="0"/>
                    </a:p>
                  </a:txBody>
                  <a:tcPr anchor="ctr"/>
                </a:tc>
              </a:tr>
              <a:tr h="3738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 smtClean="0"/>
                        <a:t>Do not feel part of the</a:t>
                      </a:r>
                      <a:r>
                        <a:rPr lang="en-US" sz="1500" b="0" baseline="0" dirty="0" smtClean="0"/>
                        <a:t> school</a:t>
                      </a:r>
                      <a:endParaRPr lang="en-US" sz="15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26.05</a:t>
                      </a:r>
                      <a:endParaRPr 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19.7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25.37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25.00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18.26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17.07</a:t>
                      </a:r>
                      <a:endParaRPr lang="en-US" sz="1500" dirty="0"/>
                    </a:p>
                  </a:txBody>
                  <a:tcPr anchor="ctr"/>
                </a:tc>
              </a:tr>
              <a:tr h="373869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/>
                        <a:t>Disruptive</a:t>
                      </a:r>
                      <a:r>
                        <a:rPr lang="en-US" sz="1500" b="0" baseline="0" dirty="0" smtClean="0"/>
                        <a:t> behavior in class</a:t>
                      </a:r>
                      <a:endParaRPr lang="en-US" sz="15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43.60</a:t>
                      </a:r>
                      <a:endParaRPr 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28.90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44.02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24.07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26.96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22.76</a:t>
                      </a:r>
                    </a:p>
                  </a:txBody>
                  <a:tcPr anchor="ctr"/>
                </a:tc>
              </a:tr>
              <a:tr h="3738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 smtClean="0"/>
                        <a:t>No</a:t>
                      </a:r>
                      <a:r>
                        <a:rPr lang="en-US" sz="1500" b="0" baseline="0" dirty="0" smtClean="0"/>
                        <a:t> access to technology IN school </a:t>
                      </a:r>
                      <a:endParaRPr lang="en-US" sz="15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11.75</a:t>
                      </a:r>
                      <a:endParaRPr 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17.70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30.59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21.29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7.82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4.87</a:t>
                      </a:r>
                      <a:endParaRPr lang="en-US" sz="1500" dirty="0"/>
                    </a:p>
                  </a:txBody>
                  <a:tcPr anchor="ctr"/>
                </a:tc>
              </a:tr>
              <a:tr h="373869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/>
                        <a:t>Worry about my safety at school</a:t>
                      </a:r>
                      <a:endParaRPr lang="en-US" sz="1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6.72</a:t>
                      </a:r>
                      <a:endParaRPr 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3.00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7.46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8.33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3.47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6.50</a:t>
                      </a:r>
                      <a:endParaRPr lang="en-US" sz="1500" dirty="0"/>
                    </a:p>
                  </a:txBody>
                  <a:tcPr anchor="ctr"/>
                </a:tc>
              </a:tr>
              <a:tr h="3738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 smtClean="0"/>
                        <a:t>School does not offer courses</a:t>
                      </a:r>
                      <a:r>
                        <a:rPr lang="en-US" sz="1500" b="0" baseline="0" dirty="0" smtClean="0"/>
                        <a:t> I want</a:t>
                      </a:r>
                      <a:endParaRPr lang="en-US" sz="15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41.17</a:t>
                      </a:r>
                      <a:endParaRPr 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39.35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44.02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50.92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32.86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37.39</a:t>
                      </a:r>
                      <a:endParaRPr lang="en-US" sz="1500" dirty="0"/>
                    </a:p>
                  </a:txBody>
                  <a:tcPr anchor="ctr"/>
                </a:tc>
              </a:tr>
              <a:tr h="3738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 smtClean="0"/>
                        <a:t>Classes are irrelevant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56.30</a:t>
                      </a:r>
                      <a:endParaRPr 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52.33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50.74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51.85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55.65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36.58</a:t>
                      </a:r>
                      <a:endParaRPr lang="en-US" sz="1500" dirty="0"/>
                    </a:p>
                  </a:txBody>
                  <a:tcPr anchor="ctr"/>
                </a:tc>
              </a:tr>
              <a:tr h="3738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 smtClean="0"/>
                        <a:t>Poor</a:t>
                      </a:r>
                      <a:r>
                        <a:rPr lang="en-US" sz="1500" b="0" baseline="0" dirty="0" smtClean="0"/>
                        <a:t> study habits</a:t>
                      </a:r>
                      <a:endParaRPr lang="en-US" sz="15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68.90</a:t>
                      </a:r>
                      <a:endParaRPr 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53.37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61.19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62.00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47.82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54.47</a:t>
                      </a:r>
                      <a:endParaRPr lang="en-US" sz="1500" dirty="0"/>
                    </a:p>
                  </a:txBody>
                  <a:tcPr anchor="ctr"/>
                </a:tc>
              </a:tr>
              <a:tr h="3738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 smtClean="0"/>
                        <a:t>Classes poorly</a:t>
                      </a:r>
                      <a:r>
                        <a:rPr lang="en-US" sz="1500" b="0" baseline="0" dirty="0" smtClean="0"/>
                        <a:t> taught</a:t>
                      </a:r>
                      <a:endParaRPr lang="en-US" sz="15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75.63</a:t>
                      </a:r>
                      <a:endParaRPr 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71.96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73.88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70.37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77.39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64.47</a:t>
                      </a:r>
                      <a:endParaRPr lang="en-US" sz="1500" dirty="0"/>
                    </a:p>
                  </a:txBody>
                  <a:tcPr anchor="ctr"/>
                </a:tc>
              </a:tr>
              <a:tr h="3738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 smtClean="0"/>
                        <a:t>Teachers had</a:t>
                      </a:r>
                      <a:r>
                        <a:rPr lang="en-US" sz="1500" b="0" baseline="0" dirty="0" smtClean="0"/>
                        <a:t> high expectations of me</a:t>
                      </a:r>
                      <a:endParaRPr lang="en-US" sz="15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79.82</a:t>
                      </a:r>
                      <a:endParaRPr 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89.00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80.58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78.7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88.69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87.80</a:t>
                      </a:r>
                      <a:endParaRPr lang="en-US" sz="1500" dirty="0"/>
                    </a:p>
                  </a:txBody>
                  <a:tcPr anchor="ctr"/>
                </a:tc>
              </a:tr>
              <a:tr h="3738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 smtClean="0"/>
                        <a:t>School is boring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70.58</a:t>
                      </a:r>
                      <a:endParaRPr 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57.93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58.94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71.29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66.94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63.40</a:t>
                      </a:r>
                      <a:endParaRPr lang="en-US" sz="1500" dirty="0"/>
                    </a:p>
                  </a:txBody>
                  <a:tcPr anchor="ctr"/>
                </a:tc>
              </a:tr>
              <a:tr h="3738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 smtClean="0"/>
                        <a:t>I enjoy being at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45.37</a:t>
                      </a:r>
                      <a:endParaRPr 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51.39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58.94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51.84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51.29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60.97</a:t>
                      </a:r>
                      <a:endParaRPr lang="en-US" sz="1500" dirty="0"/>
                    </a:p>
                  </a:txBody>
                  <a:tcPr anchor="ctr"/>
                </a:tc>
              </a:tr>
              <a:tr h="3738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 smtClean="0"/>
                        <a:t>Learning can be fun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80.66</a:t>
                      </a:r>
                      <a:endParaRPr 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95.32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80.59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80.54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81.73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84.55</a:t>
                      </a:r>
                      <a:endParaRPr lang="en-US" sz="15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3398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320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School Perceptions Survey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Grade 12 – Preferred Instructional Methods</a:t>
            </a:r>
            <a:endParaRPr lang="en-US" sz="4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314806"/>
              </p:ext>
            </p:extLst>
          </p:nvPr>
        </p:nvGraphicFramePr>
        <p:xfrm>
          <a:off x="914400" y="1958475"/>
          <a:ext cx="7239000" cy="4137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0"/>
                <a:gridCol w="1181100"/>
                <a:gridCol w="11811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Which two instructional methods help you</a:t>
                      </a:r>
                      <a:r>
                        <a:rPr lang="en-US" sz="1500" baseline="0" dirty="0" smtClean="0">
                          <a:solidFill>
                            <a:schemeClr val="bg1"/>
                          </a:solidFill>
                        </a:rPr>
                        <a:t> to be engaged and maximize your learning?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2013-14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2012-13</a:t>
                      </a:r>
                      <a:endParaRPr lang="en-US" sz="1500" dirty="0"/>
                    </a:p>
                  </a:txBody>
                  <a:tcPr anchor="ctr"/>
                </a:tc>
              </a:tr>
              <a:tr h="6903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 smtClean="0"/>
                        <a:t>Project</a:t>
                      </a:r>
                      <a:r>
                        <a:rPr lang="en-US" sz="1500" b="0" baseline="0" dirty="0" smtClean="0"/>
                        <a:t> Based Assignments (hands on activities)</a:t>
                      </a:r>
                      <a:endParaRPr lang="en-US" sz="15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64.03%</a:t>
                      </a:r>
                      <a:endParaRPr 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58.11</a:t>
                      </a:r>
                      <a:r>
                        <a:rPr lang="en-US" sz="1500" b="0" dirty="0" smtClean="0"/>
                        <a:t>%</a:t>
                      </a:r>
                      <a:endParaRPr lang="en-US" sz="1500" dirty="0"/>
                    </a:p>
                  </a:txBody>
                  <a:tcPr anchor="ctr"/>
                </a:tc>
              </a:tr>
              <a:tr h="690345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/>
                        <a:t>Direct Instruction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50.03%</a:t>
                      </a:r>
                      <a:endParaRPr 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N/A</a:t>
                      </a:r>
                    </a:p>
                  </a:txBody>
                  <a:tcPr anchor="ctr"/>
                </a:tc>
              </a:tr>
              <a:tr h="6903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 smtClean="0"/>
                        <a:t>Cooperative</a:t>
                      </a:r>
                      <a:r>
                        <a:rPr lang="en-US" sz="1500" b="0" baseline="0" dirty="0" smtClean="0"/>
                        <a:t> Learning/Working with fellow classmates</a:t>
                      </a:r>
                      <a:endParaRPr lang="en-US" sz="15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70.17%</a:t>
                      </a:r>
                      <a:endParaRPr 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/>
                        <a:t>77.0%</a:t>
                      </a:r>
                      <a:endParaRPr lang="en-US" sz="1500" dirty="0"/>
                    </a:p>
                  </a:txBody>
                  <a:tcPr anchor="ctr"/>
                </a:tc>
              </a:tr>
              <a:tr h="690345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/>
                        <a:t>Using</a:t>
                      </a:r>
                      <a:r>
                        <a:rPr lang="en-US" sz="1500" b="0" baseline="0" dirty="0" smtClean="0"/>
                        <a:t> More Technology</a:t>
                      </a:r>
                      <a:endParaRPr lang="en-US" sz="15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58.77%</a:t>
                      </a:r>
                      <a:endParaRPr 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/>
                        <a:t>52.13%</a:t>
                      </a:r>
                      <a:endParaRPr lang="en-US" sz="1500" dirty="0"/>
                    </a:p>
                  </a:txBody>
                  <a:tcPr anchor="ctr"/>
                </a:tc>
              </a:tr>
              <a:tr h="6903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 smtClean="0"/>
                        <a:t>Homework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21.92%</a:t>
                      </a:r>
                      <a:endParaRPr 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/>
                        <a:t>17.09%</a:t>
                      </a:r>
                      <a:endParaRPr lang="en-US" sz="15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32673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320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School Perceptions Survey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Grade 8 – Percent Strongly Agree and Agree</a:t>
            </a:r>
            <a:endParaRPr lang="en-US" sz="4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084173"/>
              </p:ext>
            </p:extLst>
          </p:nvPr>
        </p:nvGraphicFramePr>
        <p:xfrm>
          <a:off x="332041" y="1600200"/>
          <a:ext cx="8354759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0759"/>
                <a:gridCol w="762000"/>
                <a:gridCol w="762000"/>
              </a:tblGrid>
              <a:tr h="30480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2013</a:t>
                      </a:r>
                      <a:endParaRPr lang="en-US" sz="1400" b="1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I feel safe at school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80.69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88.59</a:t>
                      </a:r>
                      <a:endParaRPr lang="en-US" sz="1400" b="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Bullying </a:t>
                      </a:r>
                      <a:r>
                        <a:rPr lang="en-US" sz="1400" b="0" u="sng" dirty="0" smtClean="0"/>
                        <a:t>was</a:t>
                      </a:r>
                      <a:r>
                        <a:rPr lang="en-US" sz="1400" b="0" u="sng" baseline="0" dirty="0" smtClean="0"/>
                        <a:t> not</a:t>
                      </a:r>
                      <a:r>
                        <a:rPr lang="en-US" sz="1400" b="0" u="none" baseline="0" dirty="0" smtClean="0"/>
                        <a:t> a problem at school</a:t>
                      </a:r>
                      <a:endParaRPr lang="en-U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65.78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71.55</a:t>
                      </a:r>
                      <a:endParaRPr lang="en-US" sz="1400" b="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The school does a good job</a:t>
                      </a:r>
                      <a:r>
                        <a:rPr lang="en-US" sz="1400" b="0" baseline="0" dirty="0" smtClean="0"/>
                        <a:t> trying to prevent bullying from happening</a:t>
                      </a:r>
                      <a:endParaRPr lang="en-U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44.24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61.39</a:t>
                      </a:r>
                      <a:endParaRPr lang="en-US" sz="1400" b="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School</a:t>
                      </a:r>
                      <a:r>
                        <a:rPr lang="en-US" sz="1400" b="0" baseline="0" dirty="0" smtClean="0"/>
                        <a:t> does not offer courses I want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51.37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33.02</a:t>
                      </a:r>
                      <a:endParaRPr lang="en-US" sz="1400" b="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My classes were interesting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50.87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72.52</a:t>
                      </a:r>
                      <a:endParaRPr lang="en-US" sz="1400" b="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Poor study</a:t>
                      </a:r>
                      <a:r>
                        <a:rPr lang="en-US" sz="1400" b="0" baseline="0" dirty="0" smtClean="0"/>
                        <a:t> habits</a:t>
                      </a:r>
                      <a:endParaRPr lang="en-U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40.36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34.82</a:t>
                      </a:r>
                      <a:endParaRPr lang="en-US" sz="1400" b="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No</a:t>
                      </a:r>
                      <a:r>
                        <a:rPr lang="en-US" sz="1400" b="0" baseline="0" dirty="0" smtClean="0"/>
                        <a:t> access to technology </a:t>
                      </a:r>
                      <a:r>
                        <a:rPr lang="en-US" sz="1400" b="0" u="sng" baseline="0" dirty="0" smtClean="0"/>
                        <a:t>in</a:t>
                      </a:r>
                      <a:r>
                        <a:rPr lang="en-US" sz="1400" b="0" i="0" u="none" baseline="0" dirty="0" smtClean="0"/>
                        <a:t> school</a:t>
                      </a:r>
                      <a:endParaRPr lang="en-U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33.92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19.64</a:t>
                      </a:r>
                      <a:endParaRPr lang="en-US" sz="1400" b="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Using</a:t>
                      </a:r>
                      <a:r>
                        <a:rPr lang="en-US" sz="1400" b="0" baseline="0" dirty="0" smtClean="0"/>
                        <a:t> technology made learning fun</a:t>
                      </a:r>
                      <a:endParaRPr lang="en-U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81.07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80.69</a:t>
                      </a:r>
                      <a:endParaRPr lang="en-US" sz="1400" b="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Using</a:t>
                      </a:r>
                      <a:r>
                        <a:rPr lang="en-US" sz="1400" b="0" baseline="0" dirty="0" smtClean="0"/>
                        <a:t> technology helped me learn</a:t>
                      </a:r>
                      <a:endParaRPr lang="en-U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79.27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76.06</a:t>
                      </a:r>
                      <a:endParaRPr lang="en-US" sz="1400" b="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My teacher allowed me to</a:t>
                      </a:r>
                      <a:r>
                        <a:rPr lang="en-US" sz="1400" b="0" baseline="0" dirty="0" smtClean="0"/>
                        <a:t> use technology on a daily basis to assist with my learning</a:t>
                      </a:r>
                      <a:endParaRPr lang="en-U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31.48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40.17</a:t>
                      </a:r>
                      <a:endParaRPr lang="en-US" sz="1400" b="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Classes poorly</a:t>
                      </a:r>
                      <a:r>
                        <a:rPr lang="en-US" sz="1400" b="0" baseline="0" dirty="0" smtClean="0"/>
                        <a:t> taught</a:t>
                      </a:r>
                      <a:endParaRPr lang="en-U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64.22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44.64</a:t>
                      </a:r>
                      <a:endParaRPr lang="en-US" sz="1400" b="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School is boring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72.80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60.33</a:t>
                      </a:r>
                      <a:endParaRPr lang="en-US" sz="1400" b="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I enjoy being at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45.12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63.15</a:t>
                      </a:r>
                      <a:endParaRPr lang="en-US" sz="1400" b="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Learning can be fun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60.51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81.03</a:t>
                      </a:r>
                      <a:endParaRPr lang="en-US" sz="1400" b="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I feel fully prepared fo</a:t>
                      </a:r>
                      <a:r>
                        <a:rPr lang="en-US" sz="1400" b="0" baseline="0" dirty="0" smtClean="0"/>
                        <a:t>r high school</a:t>
                      </a:r>
                      <a:endParaRPr lang="en-U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73.57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86.48</a:t>
                      </a:r>
                      <a:endParaRPr lang="en-US" sz="1400" b="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99341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1999"/>
            <a:ext cx="7772400" cy="209807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/>
            <a:r>
              <a:rPr lang="en-US" sz="4000" i="1" u="sng" dirty="0" smtClean="0">
                <a:solidFill>
                  <a:srgbClr val="FFFF00"/>
                </a:solidFill>
                <a:effectLst/>
              </a:rPr>
              <a:t>Moving Forward </a:t>
            </a:r>
            <a:br>
              <a:rPr lang="en-US" sz="4000" i="1" u="sng" dirty="0" smtClean="0">
                <a:solidFill>
                  <a:srgbClr val="FFFF00"/>
                </a:solidFill>
                <a:effectLst/>
              </a:rPr>
            </a:br>
            <a:r>
              <a:rPr lang="en-US" sz="4000" i="1" u="sng" dirty="0" smtClean="0">
                <a:solidFill>
                  <a:srgbClr val="FFFF00"/>
                </a:solidFill>
                <a:effectLst/>
              </a:rPr>
              <a:t>toward the </a:t>
            </a:r>
            <a:br>
              <a:rPr lang="en-US" sz="4000" i="1" u="sng" dirty="0" smtClean="0">
                <a:solidFill>
                  <a:srgbClr val="FFFF00"/>
                </a:solidFill>
                <a:effectLst/>
              </a:rPr>
            </a:br>
            <a:r>
              <a:rPr lang="en-US" sz="4000" i="1" u="sng" dirty="0" smtClean="0">
                <a:solidFill>
                  <a:srgbClr val="FFFF00"/>
                </a:solidFill>
                <a:effectLst/>
              </a:rPr>
              <a:t>“District of Choice”</a:t>
            </a:r>
            <a:r>
              <a:rPr lang="en-US" sz="4000" dirty="0" smtClean="0">
                <a:solidFill>
                  <a:srgbClr val="FFFF00"/>
                </a:solidFill>
                <a:effectLst/>
              </a:rPr>
              <a:t>	</a:t>
            </a: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533400" y="2860071"/>
            <a:ext cx="83058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3200" i="1" u="sng" dirty="0" smtClean="0">
                <a:solidFill>
                  <a:srgbClr val="FFFF00"/>
                </a:solidFill>
              </a:rPr>
              <a:t>Mission Statement</a:t>
            </a:r>
            <a:r>
              <a:rPr lang="en-US" sz="3200" dirty="0" smtClean="0">
                <a:solidFill>
                  <a:srgbClr val="FFFF00"/>
                </a:solidFill>
              </a:rPr>
              <a:t>: Ensuring </a:t>
            </a:r>
            <a:r>
              <a:rPr lang="en-US" sz="3200" dirty="0">
                <a:solidFill>
                  <a:srgbClr val="FFFF00"/>
                </a:solidFill>
              </a:rPr>
              <a:t>and providing 21st century learning through: engaged student learning, quality teaching, strong leadership, rigorous coursework, and community service opportunities while demonstrating efficiency and effectiveness for the betterment of the students and community.</a:t>
            </a: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904386"/>
            <a:ext cx="4572000" cy="1519725"/>
          </a:xfr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320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School Perceptions Survey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Grade 8 – Preferred Instructional Methods</a:t>
            </a:r>
            <a:endParaRPr lang="en-US" sz="4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324064"/>
              </p:ext>
            </p:extLst>
          </p:nvPr>
        </p:nvGraphicFramePr>
        <p:xfrm>
          <a:off x="914400" y="1958475"/>
          <a:ext cx="7239000" cy="4137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0"/>
                <a:gridCol w="1181100"/>
                <a:gridCol w="11811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1500" u="sng" dirty="0" smtClean="0">
                          <a:solidFill>
                            <a:schemeClr val="bg1"/>
                          </a:solidFill>
                        </a:rPr>
                        <a:t>Three</a:t>
                      </a:r>
                      <a:r>
                        <a:rPr lang="en-US" sz="1500" u="none" baseline="0" dirty="0" smtClean="0">
                          <a:solidFill>
                            <a:schemeClr val="bg1"/>
                          </a:solidFill>
                        </a:rPr>
                        <a:t> methods you would like teachers to use more often to assist and enhance your learning.</a:t>
                      </a:r>
                      <a:endParaRPr lang="en-US" sz="1500" u="sng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2013-14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2012-13</a:t>
                      </a:r>
                      <a:endParaRPr lang="en-US" sz="1500" dirty="0"/>
                    </a:p>
                  </a:txBody>
                  <a:tcPr anchor="ctr"/>
                </a:tc>
              </a:tr>
              <a:tr h="6903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 smtClean="0"/>
                        <a:t>Project</a:t>
                      </a:r>
                      <a:r>
                        <a:rPr lang="en-US" sz="1500" b="0" baseline="0" dirty="0" smtClean="0"/>
                        <a:t> Based Assignments (hands on activities)</a:t>
                      </a:r>
                      <a:endParaRPr lang="en-US" sz="15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64.3%</a:t>
                      </a:r>
                      <a:endParaRPr 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58.11</a:t>
                      </a:r>
                      <a:r>
                        <a:rPr lang="en-US" sz="1500" b="0" dirty="0" smtClean="0"/>
                        <a:t>%</a:t>
                      </a:r>
                      <a:endParaRPr lang="en-US" sz="1500" dirty="0"/>
                    </a:p>
                  </a:txBody>
                  <a:tcPr anchor="ctr"/>
                </a:tc>
              </a:tr>
              <a:tr h="690345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/>
                        <a:t>Direct Instruction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44.73%</a:t>
                      </a:r>
                      <a:endParaRPr 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N/A</a:t>
                      </a:r>
                    </a:p>
                  </a:txBody>
                  <a:tcPr anchor="ctr"/>
                </a:tc>
              </a:tr>
              <a:tr h="6903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 smtClean="0"/>
                        <a:t>Cooperative</a:t>
                      </a:r>
                      <a:r>
                        <a:rPr lang="en-US" sz="1500" b="0" baseline="0" dirty="0" smtClean="0"/>
                        <a:t> Learning/Working with fellow classmates</a:t>
                      </a:r>
                      <a:endParaRPr lang="en-US" sz="15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70.17%</a:t>
                      </a:r>
                      <a:endParaRPr 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77.00</a:t>
                      </a:r>
                      <a:r>
                        <a:rPr lang="en-US" sz="1500" b="0" dirty="0" smtClean="0"/>
                        <a:t>%</a:t>
                      </a:r>
                      <a:endParaRPr lang="en-US" sz="1500" dirty="0"/>
                    </a:p>
                  </a:txBody>
                  <a:tcPr anchor="ctr"/>
                </a:tc>
              </a:tr>
              <a:tr h="690345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/>
                        <a:t>Using more technology</a:t>
                      </a:r>
                      <a:endParaRPr lang="en-US" sz="15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58.77%</a:t>
                      </a:r>
                      <a:endParaRPr 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52.13</a:t>
                      </a:r>
                      <a:r>
                        <a:rPr lang="en-US" sz="1500" b="0" dirty="0" smtClean="0"/>
                        <a:t>%</a:t>
                      </a:r>
                      <a:endParaRPr lang="en-US" sz="1500" dirty="0"/>
                    </a:p>
                  </a:txBody>
                  <a:tcPr anchor="ctr"/>
                </a:tc>
              </a:tr>
              <a:tr h="6903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 smtClean="0"/>
                        <a:t>Homework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21.92%</a:t>
                      </a:r>
                      <a:endParaRPr 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17.09</a:t>
                      </a:r>
                      <a:r>
                        <a:rPr lang="en-US" sz="1500" b="0" dirty="0" smtClean="0"/>
                        <a:t>%</a:t>
                      </a:r>
                      <a:endParaRPr lang="en-US" sz="15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47757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320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School Perceptions Survey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Grade 5 – Percent Strongly Agree and Agree</a:t>
            </a:r>
            <a:endParaRPr lang="en-US" sz="4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176385"/>
              </p:ext>
            </p:extLst>
          </p:nvPr>
        </p:nvGraphicFramePr>
        <p:xfrm>
          <a:off x="332041" y="1600200"/>
          <a:ext cx="8354759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0759"/>
                <a:gridCol w="762000"/>
                <a:gridCol w="762000"/>
              </a:tblGrid>
              <a:tr h="30480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2013</a:t>
                      </a:r>
                      <a:endParaRPr lang="en-US" sz="1400" b="1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I feel safe at</a:t>
                      </a:r>
                      <a:r>
                        <a:rPr lang="en-US" sz="1400" b="0" baseline="0" dirty="0" smtClean="0"/>
                        <a:t> school</a:t>
                      </a:r>
                      <a:endParaRPr lang="en-US" sz="14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91.60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87.26</a:t>
                      </a:r>
                      <a:endParaRPr lang="en-US" sz="1400" b="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Bullying</a:t>
                      </a:r>
                      <a:r>
                        <a:rPr lang="en-US" sz="1400" b="0" baseline="0" dirty="0" smtClean="0"/>
                        <a:t> </a:t>
                      </a:r>
                      <a:r>
                        <a:rPr lang="en-US" sz="1400" b="0" u="sng" baseline="0" dirty="0" smtClean="0"/>
                        <a:t>was</a:t>
                      </a:r>
                      <a:r>
                        <a:rPr lang="en-US" sz="1400" b="0" u="none" baseline="0" dirty="0" smtClean="0"/>
                        <a:t> a problem at school</a:t>
                      </a:r>
                      <a:endParaRPr lang="en-U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22.89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37.26</a:t>
                      </a:r>
                      <a:endParaRPr lang="en-US" sz="1400" b="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The school does a good job trying to prevent</a:t>
                      </a:r>
                      <a:r>
                        <a:rPr lang="en-US" sz="1400" b="0" baseline="0" dirty="0" smtClean="0"/>
                        <a:t> bullying from happening</a:t>
                      </a:r>
                      <a:endParaRPr lang="en-U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68.74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74.76</a:t>
                      </a:r>
                      <a:endParaRPr lang="en-US" sz="1400" b="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School does not offer courses I want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36.64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45.04</a:t>
                      </a:r>
                      <a:endParaRPr lang="en-US" sz="1400" b="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Poor study habits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19.08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19.81</a:t>
                      </a:r>
                      <a:endParaRPr lang="en-US" sz="1400" b="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No</a:t>
                      </a:r>
                      <a:r>
                        <a:rPr lang="en-US" sz="1400" b="0" baseline="0" dirty="0" smtClean="0"/>
                        <a:t> access to technology</a:t>
                      </a:r>
                      <a:r>
                        <a:rPr lang="en-US" sz="1400" b="0" i="0" u="none" baseline="0" dirty="0" smtClean="0"/>
                        <a:t> </a:t>
                      </a:r>
                      <a:r>
                        <a:rPr lang="en-US" sz="1400" b="0" i="0" u="sng" baseline="0" dirty="0" smtClean="0"/>
                        <a:t>in</a:t>
                      </a:r>
                      <a:r>
                        <a:rPr lang="en-US" sz="1400" b="0" i="0" u="none" baseline="0" dirty="0" smtClean="0"/>
                        <a:t> school</a:t>
                      </a:r>
                      <a:endParaRPr lang="en-U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24.02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28.03</a:t>
                      </a:r>
                      <a:endParaRPr lang="en-US" sz="1400" b="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Using technology</a:t>
                      </a:r>
                      <a:r>
                        <a:rPr lang="en-US" sz="1400" b="0" baseline="0" dirty="0" smtClean="0"/>
                        <a:t> made learning fun</a:t>
                      </a:r>
                      <a:endParaRPr lang="en-U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94.64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95.45</a:t>
                      </a:r>
                      <a:endParaRPr lang="en-US" sz="1400" b="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Using technology helped me learn more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88.84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89.18</a:t>
                      </a:r>
                      <a:endParaRPr lang="en-US" sz="1400" b="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My teacher allowed me to use technology</a:t>
                      </a:r>
                      <a:r>
                        <a:rPr lang="en-US" sz="1400" b="0" baseline="0" dirty="0" smtClean="0"/>
                        <a:t> on a daily basis to assist with my learning</a:t>
                      </a:r>
                      <a:endParaRPr lang="en-U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62.49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61.68</a:t>
                      </a:r>
                      <a:endParaRPr lang="en-US" sz="1400" b="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Classes</a:t>
                      </a:r>
                      <a:r>
                        <a:rPr lang="en-US" sz="1400" b="0" baseline="0" dirty="0" smtClean="0"/>
                        <a:t> poorly taught</a:t>
                      </a:r>
                      <a:endParaRPr lang="en-U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23.66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12.62</a:t>
                      </a:r>
                      <a:endParaRPr lang="en-US" sz="1400" b="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School is boring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51.5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47.7</a:t>
                      </a:r>
                      <a:endParaRPr lang="en-US" sz="1400" b="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I enjoy being at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53.02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58.92</a:t>
                      </a:r>
                      <a:endParaRPr lang="en-US" sz="1400" b="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Learning can be fun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68.49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77.27</a:t>
                      </a:r>
                      <a:endParaRPr lang="en-US" sz="1400" b="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I feel fully prepared for middle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81.53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80.9</a:t>
                      </a:r>
                      <a:endParaRPr lang="en-US" sz="1400" b="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43894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320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School Perceptions Survey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Grade 5 – Preferred Instructional Methods</a:t>
            </a:r>
            <a:endParaRPr lang="en-US" sz="4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917768"/>
              </p:ext>
            </p:extLst>
          </p:nvPr>
        </p:nvGraphicFramePr>
        <p:xfrm>
          <a:off x="914400" y="1958475"/>
          <a:ext cx="7239000" cy="4137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0"/>
                <a:gridCol w="1181100"/>
                <a:gridCol w="11811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1500" u="sng" dirty="0" smtClean="0">
                          <a:solidFill>
                            <a:schemeClr val="bg1"/>
                          </a:solidFill>
                        </a:rPr>
                        <a:t>Three</a:t>
                      </a:r>
                      <a:r>
                        <a:rPr lang="en-US" sz="1500" u="none" baseline="0" dirty="0" smtClean="0">
                          <a:solidFill>
                            <a:schemeClr val="bg1"/>
                          </a:solidFill>
                        </a:rPr>
                        <a:t> methods you would like teachers to use more often to assist and enhance your learning.</a:t>
                      </a:r>
                      <a:endParaRPr lang="en-US" sz="1500" u="sng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2013-14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2012-13</a:t>
                      </a:r>
                      <a:endParaRPr lang="en-US" sz="1500" dirty="0"/>
                    </a:p>
                  </a:txBody>
                  <a:tcPr anchor="ctr"/>
                </a:tc>
              </a:tr>
              <a:tr h="6903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 smtClean="0"/>
                        <a:t>Project</a:t>
                      </a:r>
                      <a:r>
                        <a:rPr lang="en-US" sz="1500" b="0" baseline="0" dirty="0" smtClean="0"/>
                        <a:t> Based Assignments (hands on activities)</a:t>
                      </a:r>
                      <a:endParaRPr lang="en-US" sz="15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/>
                        <a:t>70.99%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67.88</a:t>
                      </a:r>
                      <a:r>
                        <a:rPr lang="en-US" sz="1500" b="0" dirty="0" smtClean="0"/>
                        <a:t>%</a:t>
                      </a:r>
                      <a:endParaRPr lang="en-US" sz="1500" dirty="0"/>
                    </a:p>
                  </a:txBody>
                  <a:tcPr anchor="ctr"/>
                </a:tc>
              </a:tr>
              <a:tr h="690345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/>
                        <a:t>Direct Instruction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32.06%</a:t>
                      </a:r>
                      <a:endParaRPr 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N/A</a:t>
                      </a:r>
                    </a:p>
                  </a:txBody>
                  <a:tcPr anchor="ctr"/>
                </a:tc>
              </a:tr>
              <a:tr h="6903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 smtClean="0"/>
                        <a:t>Cooperative</a:t>
                      </a:r>
                      <a:r>
                        <a:rPr lang="en-US" sz="1500" b="0" baseline="0" dirty="0" smtClean="0"/>
                        <a:t> Learning/Working with fellow classmates</a:t>
                      </a:r>
                      <a:endParaRPr lang="en-US" sz="15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70.22%</a:t>
                      </a:r>
                      <a:endParaRPr 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80.73</a:t>
                      </a:r>
                      <a:r>
                        <a:rPr lang="en-US" sz="1500" b="0" dirty="0" smtClean="0"/>
                        <a:t>%</a:t>
                      </a:r>
                      <a:endParaRPr lang="en-US" sz="1500" dirty="0"/>
                    </a:p>
                  </a:txBody>
                  <a:tcPr anchor="ctr"/>
                </a:tc>
              </a:tr>
              <a:tr h="690345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/>
                        <a:t>Using more technology</a:t>
                      </a:r>
                      <a:endParaRPr lang="en-US" sz="15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70.22%</a:t>
                      </a:r>
                      <a:endParaRPr 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79.81</a:t>
                      </a:r>
                      <a:r>
                        <a:rPr lang="en-US" sz="1500" b="0" dirty="0" smtClean="0"/>
                        <a:t>%</a:t>
                      </a:r>
                      <a:endParaRPr lang="en-US" sz="1500" dirty="0"/>
                    </a:p>
                  </a:txBody>
                  <a:tcPr anchor="ctr"/>
                </a:tc>
              </a:tr>
              <a:tr h="6903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 smtClean="0"/>
                        <a:t>Homework/Worksheets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19.84%</a:t>
                      </a:r>
                      <a:endParaRPr 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15.59</a:t>
                      </a:r>
                      <a:r>
                        <a:rPr lang="en-US" sz="1500" b="0" dirty="0" smtClean="0"/>
                        <a:t>%</a:t>
                      </a:r>
                      <a:endParaRPr lang="en-US" sz="15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46433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smtClean="0">
                <a:effectLst/>
              </a:rPr>
              <a:t>Additional Results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effectLst/>
              </a:rPr>
              <a:t>District Data Points – attendance, truancy rate, drop out rate, suspensions, expulsions, retention rate, high school completion rates, open enrollment students, home-schooled students, ELL students, gifted and talented, special education, extra-curricular, etc.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effectLst/>
              </a:rPr>
              <a:t>PBIS (Positive Behavioral Interventional Strategies)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effectLst/>
              </a:rPr>
              <a:t>YRBS (Youth Risk Behavior Survey)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effectLst/>
              </a:rPr>
              <a:t>School Perceptions Senior Survey</a:t>
            </a:r>
          </a:p>
          <a:p>
            <a:pPr>
              <a:lnSpc>
                <a:spcPct val="90000"/>
              </a:lnSpc>
            </a:pPr>
            <a:endParaRPr lang="en-US" sz="2800" dirty="0" smtClean="0">
              <a:effectLst/>
            </a:endParaRPr>
          </a:p>
          <a:p>
            <a:pPr>
              <a:lnSpc>
                <a:spcPct val="90000"/>
              </a:lnSpc>
            </a:pPr>
            <a:endParaRPr lang="en-US" sz="2800" dirty="0" smtClean="0">
              <a:effectLst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8915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86800" y="6477000"/>
            <a:ext cx="152400" cy="228600"/>
          </a:xfrm>
          <a:prstGeom prst="actionButtonForwardNext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7187" name="Rectangle 19"/>
          <p:cNvSpPr>
            <a:spLocks noGrp="1" noChangeArrowheads="1"/>
          </p:cNvSpPr>
          <p:nvPr>
            <p:ph type="title"/>
          </p:nvPr>
        </p:nvSpPr>
        <p:spPr>
          <a:xfrm>
            <a:off x="457200" y="1111250"/>
            <a:ext cx="7646988" cy="5842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altLang="en-US" sz="2400" dirty="0" smtClean="0">
                <a:solidFill>
                  <a:srgbClr val="FFFF00"/>
                </a:solidFill>
                <a:latin typeface="Verdana" pitchFamily="34" charset="0"/>
              </a:rPr>
              <a:t/>
            </a:r>
            <a:br>
              <a:rPr lang="en-US" altLang="en-US" sz="2400" dirty="0" smtClean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2400" dirty="0" smtClean="0">
                <a:solidFill>
                  <a:srgbClr val="FFFF00"/>
                </a:solidFill>
                <a:latin typeface="Verdana" pitchFamily="34" charset="0"/>
              </a:rPr>
              <a:t> VII. TREASURER’S REPORT –</a:t>
            </a:r>
            <a:br>
              <a:rPr lang="en-US" altLang="en-US" sz="2400" dirty="0" smtClean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1600" dirty="0" smtClean="0">
                <a:solidFill>
                  <a:srgbClr val="FFFF00"/>
                </a:solidFill>
                <a:latin typeface="Verdana" pitchFamily="34" charset="0"/>
              </a:rPr>
              <a:t/>
            </a:r>
            <a:br>
              <a:rPr lang="en-US" altLang="en-US" sz="1600" dirty="0" smtClean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2400" dirty="0" smtClean="0">
                <a:solidFill>
                  <a:srgbClr val="FFFF00"/>
                </a:solidFill>
                <a:latin typeface="Verdana" pitchFamily="34" charset="0"/>
              </a:rPr>
              <a:t>2013-14</a:t>
            </a:r>
            <a:r>
              <a:rPr lang="en-US" altLang="en-US" sz="2400" dirty="0" smtClean="0">
                <a:solidFill>
                  <a:schemeClr val="hlink"/>
                </a:solidFill>
                <a:latin typeface="Verdana" pitchFamily="34" charset="0"/>
              </a:rPr>
              <a:t/>
            </a:r>
            <a:br>
              <a:rPr lang="en-US" altLang="en-US" sz="2400" dirty="0" smtClean="0">
                <a:solidFill>
                  <a:schemeClr val="hlink"/>
                </a:solidFill>
                <a:latin typeface="Verdana" pitchFamily="34" charset="0"/>
              </a:rPr>
            </a:br>
            <a:r>
              <a:rPr lang="en-US" altLang="en-US" sz="2400" dirty="0" smtClean="0">
                <a:solidFill>
                  <a:srgbClr val="FFFF00"/>
                </a:solidFill>
                <a:latin typeface="Verdana" pitchFamily="34" charset="0"/>
              </a:rPr>
              <a:t/>
            </a:r>
            <a:br>
              <a:rPr lang="en-US" altLang="en-US" sz="2400" dirty="0" smtClean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2400" dirty="0" smtClean="0">
                <a:solidFill>
                  <a:srgbClr val="FFFF00"/>
                </a:solidFill>
                <a:latin typeface="Verdana" pitchFamily="34" charset="0"/>
              </a:rPr>
              <a:t/>
            </a:r>
            <a:br>
              <a:rPr lang="en-US" altLang="en-US" sz="2400" dirty="0" smtClean="0">
                <a:solidFill>
                  <a:srgbClr val="FFFF00"/>
                </a:solidFill>
                <a:latin typeface="Verdana" pitchFamily="34" charset="0"/>
              </a:rPr>
            </a:br>
            <a:endParaRPr lang="en-US" altLang="en-US" dirty="0" smtClean="0"/>
          </a:p>
        </p:txBody>
      </p:sp>
      <p:sp>
        <p:nvSpPr>
          <p:cNvPr id="38917" name="Text Box 34"/>
          <p:cNvSpPr txBox="1">
            <a:spLocks noChangeArrowheads="1"/>
          </p:cNvSpPr>
          <p:nvPr/>
        </p:nvSpPr>
        <p:spPr bwMode="auto">
          <a:xfrm>
            <a:off x="457200" y="1600200"/>
            <a:ext cx="8382000" cy="5401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2400" dirty="0">
                <a:solidFill>
                  <a:srgbClr val="FFFFFF"/>
                </a:solidFill>
                <a:latin typeface="Times New Roman" pitchFamily="18" charset="0"/>
              </a:rPr>
              <a:t>			Budgeted	Unaudited	Variance</a:t>
            </a: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en-US" sz="2000" dirty="0">
                <a:solidFill>
                  <a:srgbClr val="FFFFFF"/>
                </a:solidFill>
                <a:latin typeface="Arial" charset="0"/>
              </a:rPr>
              <a:t>EXPENDITURES</a:t>
            </a: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en-US" sz="2000" dirty="0">
                <a:solidFill>
                  <a:srgbClr val="FFFFFF"/>
                </a:solidFill>
                <a:latin typeface="Arial" charset="0"/>
              </a:rPr>
              <a:t>General Fund		</a:t>
            </a:r>
            <a:r>
              <a:rPr lang="en-US" altLang="en-US" sz="2000" dirty="0" smtClean="0">
                <a:solidFill>
                  <a:srgbClr val="FFFFFF"/>
                </a:solidFill>
                <a:latin typeface="Arial" charset="0"/>
              </a:rPr>
              <a:t>17,884,708</a:t>
            </a:r>
            <a:r>
              <a:rPr lang="en-US" altLang="en-US" sz="2000" dirty="0">
                <a:solidFill>
                  <a:srgbClr val="FFFFFF"/>
                </a:solidFill>
                <a:latin typeface="Arial" charset="0"/>
              </a:rPr>
              <a:t>	</a:t>
            </a:r>
            <a:r>
              <a:rPr lang="en-US" altLang="en-US" sz="2000" dirty="0" smtClean="0">
                <a:solidFill>
                  <a:srgbClr val="FFFFFF"/>
                </a:solidFill>
                <a:latin typeface="Arial" charset="0"/>
              </a:rPr>
              <a:t>17,529,276</a:t>
            </a:r>
            <a:r>
              <a:rPr lang="en-US" altLang="en-US" sz="2000" dirty="0">
                <a:solidFill>
                  <a:srgbClr val="FFFFFF"/>
                </a:solidFill>
                <a:latin typeface="Arial" charset="0"/>
              </a:rPr>
              <a:t>	 </a:t>
            </a:r>
            <a:r>
              <a:rPr lang="en-US" altLang="en-US" sz="2000" dirty="0" smtClean="0">
                <a:solidFill>
                  <a:srgbClr val="FFFFFF"/>
                </a:solidFill>
                <a:latin typeface="Arial" charset="0"/>
              </a:rPr>
              <a:t>(355,432)</a:t>
            </a:r>
            <a:endParaRPr lang="en-US" altLang="en-US" sz="2000" dirty="0">
              <a:solidFill>
                <a:srgbClr val="FFFFFF"/>
              </a:solidFill>
              <a:latin typeface="Arial" charset="0"/>
            </a:endParaRP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en-US" sz="2000" dirty="0">
                <a:solidFill>
                  <a:srgbClr val="FFFFFF"/>
                </a:solidFill>
                <a:latin typeface="Arial" charset="0"/>
              </a:rPr>
              <a:t>Special Education Fund	  </a:t>
            </a:r>
            <a:r>
              <a:rPr lang="en-US" altLang="en-US" sz="2000" dirty="0" smtClean="0">
                <a:solidFill>
                  <a:srgbClr val="FFFFFF"/>
                </a:solidFill>
                <a:latin typeface="Arial" charset="0"/>
              </a:rPr>
              <a:t>1,871,719</a:t>
            </a:r>
            <a:r>
              <a:rPr lang="en-US" altLang="en-US" sz="2000" dirty="0">
                <a:solidFill>
                  <a:srgbClr val="FFFFFF"/>
                </a:solidFill>
                <a:latin typeface="Arial" charset="0"/>
              </a:rPr>
              <a:t>	  </a:t>
            </a:r>
            <a:r>
              <a:rPr lang="en-US" altLang="en-US" sz="2000" dirty="0" smtClean="0">
                <a:solidFill>
                  <a:srgbClr val="FFFFFF"/>
                </a:solidFill>
                <a:latin typeface="Arial" charset="0"/>
              </a:rPr>
              <a:t>1,789,611           (82,108)    </a:t>
            </a:r>
            <a:endParaRPr lang="en-US" altLang="en-US" sz="2000" dirty="0">
              <a:solidFill>
                <a:srgbClr val="FFFFFF"/>
              </a:solidFill>
              <a:latin typeface="Arial" charset="0"/>
            </a:endParaRP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en-US" sz="2000" dirty="0">
                <a:solidFill>
                  <a:srgbClr val="FFFFFF"/>
                </a:solidFill>
                <a:latin typeface="Arial" charset="0"/>
              </a:rPr>
              <a:t>Debt Service </a:t>
            </a:r>
            <a:r>
              <a:rPr lang="en-US" altLang="en-US" sz="2000" dirty="0" smtClean="0">
                <a:solidFill>
                  <a:srgbClr val="FFFFFF"/>
                </a:solidFill>
                <a:latin typeface="Arial" charset="0"/>
              </a:rPr>
              <a:t>Funds</a:t>
            </a:r>
            <a:r>
              <a:rPr lang="en-US" altLang="en-US" sz="2000" dirty="0">
                <a:solidFill>
                  <a:srgbClr val="FFFFFF"/>
                </a:solidFill>
                <a:latin typeface="Arial" charset="0"/>
              </a:rPr>
              <a:t>	  </a:t>
            </a:r>
            <a:r>
              <a:rPr lang="en-US" altLang="en-US" sz="2000" dirty="0" smtClean="0">
                <a:solidFill>
                  <a:srgbClr val="FFFFFF"/>
                </a:solidFill>
                <a:latin typeface="Arial" charset="0"/>
              </a:rPr>
              <a:t>2,241,110</a:t>
            </a:r>
            <a:r>
              <a:rPr lang="en-US" altLang="en-US" sz="2000" dirty="0">
                <a:solidFill>
                  <a:srgbClr val="FFFFFF"/>
                </a:solidFill>
                <a:latin typeface="Arial" charset="0"/>
              </a:rPr>
              <a:t>	  </a:t>
            </a:r>
            <a:r>
              <a:rPr lang="en-US" altLang="en-US" sz="2000" dirty="0" smtClean="0">
                <a:solidFill>
                  <a:srgbClr val="FFFFFF"/>
                </a:solidFill>
                <a:latin typeface="Arial" charset="0"/>
              </a:rPr>
              <a:t>2,273,257</a:t>
            </a:r>
            <a:r>
              <a:rPr lang="en-US" altLang="en-US" sz="2000" dirty="0">
                <a:solidFill>
                  <a:srgbClr val="FFFFFF"/>
                </a:solidFill>
                <a:latin typeface="Arial" charset="0"/>
              </a:rPr>
              <a:t>	 </a:t>
            </a:r>
            <a:r>
              <a:rPr lang="en-US" altLang="en-US" sz="2000" dirty="0" smtClean="0">
                <a:solidFill>
                  <a:srgbClr val="FFFFFF"/>
                </a:solidFill>
                <a:latin typeface="Arial" charset="0"/>
              </a:rPr>
              <a:t>   32,147</a:t>
            </a:r>
            <a:endParaRPr lang="en-US" altLang="en-US" sz="2000" dirty="0">
              <a:solidFill>
                <a:srgbClr val="FFFFFF"/>
              </a:solidFill>
              <a:latin typeface="Arial" charset="0"/>
            </a:endParaRP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en-US" sz="2000" dirty="0">
                <a:solidFill>
                  <a:srgbClr val="FFFFFF"/>
                </a:solidFill>
                <a:latin typeface="Arial" charset="0"/>
              </a:rPr>
              <a:t>						</a:t>
            </a:r>
            <a:endParaRPr lang="en-US" altLang="en-US" sz="1400" i="1" dirty="0">
              <a:solidFill>
                <a:srgbClr val="FFFFFF"/>
              </a:solidFill>
              <a:latin typeface="Arial" charset="0"/>
            </a:endParaRP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en-US" sz="2000" dirty="0">
                <a:solidFill>
                  <a:srgbClr val="FFFFFF"/>
                </a:solidFill>
                <a:latin typeface="Arial" charset="0"/>
              </a:rPr>
              <a:t>REVENUES</a:t>
            </a: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en-US" sz="2000" dirty="0">
                <a:solidFill>
                  <a:srgbClr val="FFFFFF"/>
                </a:solidFill>
                <a:latin typeface="Arial" charset="0"/>
              </a:rPr>
              <a:t>General Fund	             </a:t>
            </a:r>
            <a:r>
              <a:rPr lang="en-US" altLang="en-US" sz="2000" dirty="0" smtClean="0">
                <a:solidFill>
                  <a:srgbClr val="FFFFFF"/>
                </a:solidFill>
                <a:latin typeface="Arial" charset="0"/>
              </a:rPr>
              <a:t>17,479,922</a:t>
            </a:r>
            <a:r>
              <a:rPr lang="en-US" altLang="en-US" sz="2000" dirty="0">
                <a:solidFill>
                  <a:srgbClr val="FFFFFF"/>
                </a:solidFill>
                <a:latin typeface="Arial" charset="0"/>
              </a:rPr>
              <a:t>	 </a:t>
            </a:r>
            <a:r>
              <a:rPr lang="en-US" altLang="en-US" sz="2000" dirty="0" smtClean="0">
                <a:solidFill>
                  <a:srgbClr val="FFFFFF"/>
                </a:solidFill>
                <a:latin typeface="Arial" charset="0"/>
              </a:rPr>
              <a:t>17,581,668</a:t>
            </a:r>
            <a:r>
              <a:rPr lang="en-US" altLang="en-US" sz="2000" dirty="0">
                <a:solidFill>
                  <a:srgbClr val="FFFFFF"/>
                </a:solidFill>
                <a:latin typeface="Arial" charset="0"/>
              </a:rPr>
              <a:t>	  </a:t>
            </a:r>
            <a:r>
              <a:rPr lang="en-US" altLang="en-US" sz="2000" dirty="0" smtClean="0">
                <a:solidFill>
                  <a:srgbClr val="FFFFFF"/>
                </a:solidFill>
                <a:latin typeface="Arial" charset="0"/>
              </a:rPr>
              <a:t>101,746</a:t>
            </a:r>
            <a:endParaRPr lang="en-US" altLang="en-US" sz="2000" dirty="0">
              <a:solidFill>
                <a:srgbClr val="FFFFFF"/>
              </a:solidFill>
              <a:latin typeface="Arial" charset="0"/>
            </a:endParaRP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en-US" sz="2000" dirty="0">
                <a:solidFill>
                  <a:srgbClr val="FFFFFF"/>
                </a:solidFill>
                <a:latin typeface="Arial" charset="0"/>
              </a:rPr>
              <a:t>Special Education Fund   </a:t>
            </a:r>
            <a:r>
              <a:rPr lang="en-US" altLang="en-US" sz="2000" dirty="0" smtClean="0">
                <a:solidFill>
                  <a:srgbClr val="FFFFFF"/>
                </a:solidFill>
                <a:latin typeface="Arial" charset="0"/>
              </a:rPr>
              <a:t>1,871,719</a:t>
            </a:r>
            <a:r>
              <a:rPr lang="en-US" altLang="en-US" sz="2000" dirty="0">
                <a:solidFill>
                  <a:srgbClr val="FFFFFF"/>
                </a:solidFill>
                <a:latin typeface="Arial" charset="0"/>
              </a:rPr>
              <a:t>	   </a:t>
            </a:r>
            <a:r>
              <a:rPr lang="en-US" altLang="en-US" sz="2000" dirty="0" smtClean="0">
                <a:solidFill>
                  <a:srgbClr val="FFFFFF"/>
                </a:solidFill>
                <a:latin typeface="Arial" charset="0"/>
              </a:rPr>
              <a:t>1,789,611</a:t>
            </a:r>
            <a:r>
              <a:rPr lang="en-US" altLang="en-US" sz="2000" dirty="0">
                <a:solidFill>
                  <a:srgbClr val="FFFFFF"/>
                </a:solidFill>
                <a:latin typeface="Arial" charset="0"/>
              </a:rPr>
              <a:t>	  </a:t>
            </a:r>
            <a:r>
              <a:rPr lang="en-US" altLang="en-US" sz="2000" dirty="0" smtClean="0">
                <a:solidFill>
                  <a:srgbClr val="FFFFFF"/>
                </a:solidFill>
                <a:latin typeface="Arial" charset="0"/>
              </a:rPr>
              <a:t>(82,108)</a:t>
            </a:r>
            <a:endParaRPr lang="en-US" altLang="en-US" sz="2000" dirty="0">
              <a:solidFill>
                <a:srgbClr val="FFFFFF"/>
              </a:solidFill>
              <a:latin typeface="Arial" charset="0"/>
            </a:endParaRP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en-US" sz="2000" dirty="0">
                <a:solidFill>
                  <a:srgbClr val="FFFFFF"/>
                </a:solidFill>
                <a:latin typeface="Arial" charset="0"/>
              </a:rPr>
              <a:t>Debt Service Fund	  </a:t>
            </a:r>
            <a:r>
              <a:rPr lang="en-US" altLang="en-US" sz="2000" dirty="0" smtClean="0">
                <a:solidFill>
                  <a:srgbClr val="FFFFFF"/>
                </a:solidFill>
                <a:latin typeface="Arial" charset="0"/>
              </a:rPr>
              <a:t>1,829,627</a:t>
            </a:r>
            <a:r>
              <a:rPr lang="en-US" altLang="en-US" sz="2000" dirty="0">
                <a:solidFill>
                  <a:srgbClr val="FFFFFF"/>
                </a:solidFill>
                <a:latin typeface="Arial" charset="0"/>
              </a:rPr>
              <a:t>	   </a:t>
            </a:r>
            <a:r>
              <a:rPr lang="en-US" altLang="en-US" sz="2000" dirty="0" smtClean="0">
                <a:solidFill>
                  <a:srgbClr val="FFFFFF"/>
                </a:solidFill>
                <a:latin typeface="Arial" charset="0"/>
              </a:rPr>
              <a:t>1,829,734</a:t>
            </a:r>
            <a:r>
              <a:rPr lang="en-US" altLang="en-US" sz="2000" dirty="0">
                <a:solidFill>
                  <a:srgbClr val="FFFFFF"/>
                </a:solidFill>
                <a:latin typeface="Arial" charset="0"/>
              </a:rPr>
              <a:t>	      </a:t>
            </a:r>
            <a:r>
              <a:rPr lang="en-US" altLang="en-US" sz="2000" dirty="0" smtClean="0">
                <a:solidFill>
                  <a:srgbClr val="FFFFFF"/>
                </a:solidFill>
                <a:latin typeface="Arial" charset="0"/>
              </a:rPr>
              <a:t>  107</a:t>
            </a:r>
            <a:endParaRPr lang="en-US" altLang="en-US" sz="2400" dirty="0">
              <a:solidFill>
                <a:srgbClr val="FFFFFF"/>
              </a:solidFill>
              <a:latin typeface="Arial" charset="0"/>
            </a:endParaRPr>
          </a:p>
          <a:p>
            <a:pPr algn="l">
              <a:spcBef>
                <a:spcPct val="50000"/>
              </a:spcBef>
            </a:pPr>
            <a:endParaRPr lang="en-US" altLang="en-US" sz="2400" dirty="0">
              <a:solidFill>
                <a:srgbClr val="FFFFFF"/>
              </a:solidFill>
              <a:latin typeface="Times New Roman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en-US" altLang="en-US" sz="2400" dirty="0">
                <a:solidFill>
                  <a:srgbClr val="FFFFFF"/>
                </a:solidFill>
                <a:latin typeface="Times New Roman" pitchFamily="18" charset="0"/>
              </a:rPr>
              <a:t>Total fund balance increase of </a:t>
            </a:r>
            <a:r>
              <a:rPr lang="en-US" altLang="en-US" sz="2400" dirty="0" smtClean="0">
                <a:solidFill>
                  <a:srgbClr val="FFFFFF"/>
                </a:solidFill>
                <a:latin typeface="Times New Roman" pitchFamily="18" charset="0"/>
              </a:rPr>
              <a:t>$52,392</a:t>
            </a:r>
            <a:r>
              <a:rPr lang="en-US" altLang="en-US" sz="2400" dirty="0">
                <a:solidFill>
                  <a:srgbClr val="FFFFFF"/>
                </a:solidFill>
                <a:latin typeface="Times New Roman" pitchFamily="18" charset="0"/>
              </a:rPr>
              <a:t>					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l" eaLnBrk="1" hangingPunct="1">
              <a:defRPr/>
            </a:pPr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209800"/>
            <a:ext cx="85344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solidFill>
                  <a:srgbClr val="FFFF00"/>
                </a:solidFill>
              </a:rPr>
              <a:t>VIII. PRESENTATION OF THE BUDGET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3352800"/>
            <a:ext cx="8763000" cy="2514600"/>
          </a:xfrm>
        </p:spPr>
        <p:txBody>
          <a:bodyPr/>
          <a:lstStyle/>
          <a:p>
            <a:pPr marL="812800" indent="-812800" eaLnBrk="1" hangingPunct="1">
              <a:buFont typeface="Wingdings" pitchFamily="2" charset="2"/>
              <a:buNone/>
              <a:defRPr/>
            </a:pPr>
            <a:endParaRPr lang="en-US" altLang="en-US" sz="36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sz="4000" dirty="0" smtClean="0">
                <a:effectLst/>
              </a:rPr>
              <a:t>14-15 Key Aspects of REVENUES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effectLst/>
              </a:rPr>
              <a:t>STATE BUDGET  – per pupil revenue limit increase of $75 with matching $75 increase per pupil state aid provision (@$150 currently)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effectLst/>
              </a:rPr>
              <a:t>What this means: Projected Revenue Limit on July 1 w/out new transfers of $203,608: $16,407,959; $150 aid = $255,200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ffectLst/>
              </a:rPr>
              <a:t>1.35% overall revenue increase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ffectLst/>
              </a:rPr>
              <a:t>$16,662,459 total is still less than 2009-10 levels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effectLst/>
              </a:rPr>
              <a:t>State </a:t>
            </a:r>
            <a:r>
              <a:rPr lang="en-US" sz="2800" dirty="0">
                <a:effectLst/>
              </a:rPr>
              <a:t>aid </a:t>
            </a:r>
            <a:r>
              <a:rPr lang="en-US" sz="2800" dirty="0" smtClean="0">
                <a:effectLst/>
              </a:rPr>
              <a:t>DPI July 1 projection: </a:t>
            </a:r>
            <a:r>
              <a:rPr lang="en-US" sz="2800" u="sng" dirty="0" smtClean="0">
                <a:effectLst/>
              </a:rPr>
              <a:t>de</a:t>
            </a:r>
            <a:r>
              <a:rPr lang="en-US" sz="2800" dirty="0" smtClean="0">
                <a:effectLst/>
              </a:rPr>
              <a:t>crease </a:t>
            </a:r>
            <a:r>
              <a:rPr lang="en-US" sz="2800" dirty="0">
                <a:effectLst/>
              </a:rPr>
              <a:t>of -</a:t>
            </a:r>
            <a:r>
              <a:rPr lang="en-US" sz="2800" dirty="0" smtClean="0">
                <a:effectLst/>
              </a:rPr>
              <a:t>10.26%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effectLst/>
              </a:rPr>
              <a:t>Overall levy: $15,052,714 (5.03%)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effectLst/>
              </a:rPr>
              <a:t>Mill rate: 10.55 (3.31%)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effectLst/>
              </a:rPr>
              <a:t>14-15 Key Aspects of Shortfall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0"/>
            <a:ext cx="91440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effectLst/>
              </a:rPr>
              <a:t>Projected Shortfall: $308,000 original</a:t>
            </a:r>
          </a:p>
          <a:p>
            <a:r>
              <a:rPr lang="en-US" dirty="0" smtClean="0">
                <a:effectLst/>
              </a:rPr>
              <a:t>With additions to budget the shortfall increased to $577,000</a:t>
            </a:r>
          </a:p>
          <a:p>
            <a:r>
              <a:rPr lang="en-US" dirty="0" smtClean="0">
                <a:effectLst/>
              </a:rPr>
              <a:t>Largest Budget reductions:</a:t>
            </a:r>
          </a:p>
          <a:p>
            <a:pPr lvl="1"/>
            <a:r>
              <a:rPr lang="en-US" dirty="0" smtClean="0">
                <a:effectLst/>
              </a:rPr>
              <a:t>Health insurance renewal – 4% renewal rather than an originally projected 10% increase &amp; EE contribution increase to 9% = $199,173</a:t>
            </a:r>
          </a:p>
          <a:p>
            <a:pPr lvl="1"/>
            <a:r>
              <a:rPr lang="en-US" dirty="0" smtClean="0">
                <a:effectLst/>
              </a:rPr>
              <a:t>Decrease of two elementary grades by 2 sections - $163,000</a:t>
            </a:r>
          </a:p>
          <a:p>
            <a:pPr lvl="1"/>
            <a:endParaRPr lang="en-US" dirty="0" smtClean="0">
              <a:effectLst/>
            </a:endParaRPr>
          </a:p>
          <a:p>
            <a:endParaRPr lang="en-US" dirty="0" smtClean="0">
              <a:effectLst/>
            </a:endParaRPr>
          </a:p>
          <a:p>
            <a:pPr lvl="1">
              <a:buFont typeface="Wingdings" pitchFamily="2" charset="2"/>
              <a:buNone/>
            </a:pP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5059" name="Rectangle 1026"/>
          <p:cNvSpPr>
            <a:spLocks noChangeArrowheads="1"/>
          </p:cNvSpPr>
          <p:nvPr/>
        </p:nvSpPr>
        <p:spPr bwMode="auto">
          <a:xfrm>
            <a:off x="1974966" y="890588"/>
            <a:ext cx="47035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en-US" sz="3200" dirty="0" smtClean="0">
                <a:solidFill>
                  <a:srgbClr val="FFFF00"/>
                </a:solidFill>
                <a:latin typeface="Verdana" pitchFamily="34" charset="0"/>
              </a:rPr>
              <a:t>IX</a:t>
            </a:r>
            <a:r>
              <a:rPr kumimoji="1" lang="en-US" altLang="en-US" sz="3200" dirty="0">
                <a:solidFill>
                  <a:srgbClr val="FFFF00"/>
                </a:solidFill>
                <a:latin typeface="Verdana" pitchFamily="34" charset="0"/>
              </a:rPr>
              <a:t>. BUDGET</a:t>
            </a:r>
            <a:r>
              <a:rPr kumimoji="1" lang="en-US" altLang="en-US" sz="24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kumimoji="1" lang="en-US" altLang="en-US" sz="3200" dirty="0">
                <a:solidFill>
                  <a:srgbClr val="FFFF00"/>
                </a:solidFill>
                <a:latin typeface="Verdana" pitchFamily="34" charset="0"/>
              </a:rPr>
              <a:t>HEARING</a:t>
            </a:r>
          </a:p>
        </p:txBody>
      </p:sp>
      <p:sp>
        <p:nvSpPr>
          <p:cNvPr id="45060" name="Text Box 1027"/>
          <p:cNvSpPr txBox="1">
            <a:spLocks noChangeArrowheads="1"/>
          </p:cNvSpPr>
          <p:nvPr/>
        </p:nvSpPr>
        <p:spPr bwMode="auto">
          <a:xfrm>
            <a:off x="1371600" y="2286000"/>
            <a:ext cx="6705600" cy="308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kumimoji="1" lang="en-US" sz="2800">
                <a:solidFill>
                  <a:srgbClr val="FFFFFF"/>
                </a:solidFill>
                <a:latin typeface="Times New Roman" pitchFamily="18" charset="0"/>
              </a:rPr>
              <a:t>By </a:t>
            </a:r>
            <a:r>
              <a:rPr kumimoji="1" lang="en-US" sz="2800" i="1">
                <a:solidFill>
                  <a:srgbClr val="FFFFFF"/>
                </a:solidFill>
                <a:latin typeface="Times New Roman" pitchFamily="18" charset="0"/>
              </a:rPr>
              <a:t>S</a:t>
            </a:r>
            <a:r>
              <a:rPr kumimoji="1" lang="en-US" sz="2800">
                <a:solidFill>
                  <a:srgbClr val="FFFFFF"/>
                </a:solidFill>
                <a:latin typeface="Times New Roman" pitchFamily="18" charset="0"/>
              </a:rPr>
              <a:t>. </a:t>
            </a:r>
            <a:r>
              <a:rPr kumimoji="1" lang="en-US" sz="2800" i="1">
                <a:solidFill>
                  <a:srgbClr val="FFFFFF"/>
                </a:solidFill>
                <a:latin typeface="Times New Roman" pitchFamily="18" charset="0"/>
              </a:rPr>
              <a:t>65.90</a:t>
            </a:r>
            <a:r>
              <a:rPr kumimoji="1" lang="en-US" sz="280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altLang="en-US" sz="2800" i="1">
                <a:solidFill>
                  <a:srgbClr val="FFFFFF"/>
                </a:solidFill>
                <a:latin typeface="Times New Roman" pitchFamily="18" charset="0"/>
              </a:rPr>
              <a:t>Wis. Stats</a:t>
            </a:r>
            <a:r>
              <a:rPr kumimoji="1" lang="en-US" sz="2800">
                <a:solidFill>
                  <a:srgbClr val="FFFFFF"/>
                </a:solidFill>
                <a:latin typeface="Times New Roman" pitchFamily="18" charset="0"/>
              </a:rPr>
              <a:t>, common school districts must hold the public budget hearing at the time and place of the annual meeting.</a:t>
            </a:r>
          </a:p>
          <a:p>
            <a:pPr algn="l">
              <a:spcBef>
                <a:spcPct val="50000"/>
              </a:spcBef>
            </a:pPr>
            <a:endParaRPr kumimoji="1" lang="en-US" sz="2800">
              <a:solidFill>
                <a:srgbClr val="FFFFFF"/>
              </a:solidFill>
              <a:latin typeface="Times New Roman" pitchFamily="18" charset="0"/>
            </a:endParaRPr>
          </a:p>
          <a:p>
            <a:pPr algn="l">
              <a:spcBef>
                <a:spcPct val="50000"/>
              </a:spcBef>
            </a:pPr>
            <a:r>
              <a:rPr kumimoji="1" lang="en-US" sz="2800">
                <a:solidFill>
                  <a:srgbClr val="FFFFFF"/>
                </a:solidFill>
                <a:latin typeface="Times New Roman" pitchFamily="18" charset="0"/>
              </a:rPr>
              <a:t>Residents have an opportunity to comment on the proposed budget.</a:t>
            </a:r>
            <a:endParaRPr lang="en-US" sz="2800" i="1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2819400" y="838200"/>
            <a:ext cx="3421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en-US" sz="2400">
                <a:solidFill>
                  <a:srgbClr val="FFFF00"/>
                </a:solidFill>
                <a:latin typeface="Verdana" pitchFamily="34" charset="0"/>
              </a:rPr>
              <a:t>School District Funds</a:t>
            </a:r>
            <a:endParaRPr kumimoji="1" lang="en-US" altLang="en-US" sz="120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457200" y="1295400"/>
            <a:ext cx="8229600" cy="314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>
              <a:spcBef>
                <a:spcPct val="50000"/>
              </a:spcBef>
            </a:pPr>
            <a:endParaRPr lang="en-US" altLang="en-US" sz="2400">
              <a:latin typeface="Times New Roman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en-US" altLang="en-US" sz="2800">
                <a:solidFill>
                  <a:srgbClr val="FFFFFF"/>
                </a:solidFill>
                <a:latin typeface="Times New Roman" pitchFamily="18" charset="0"/>
              </a:rPr>
              <a:t>10	General Fund</a:t>
            </a:r>
          </a:p>
          <a:p>
            <a:pPr algn="l">
              <a:spcBef>
                <a:spcPct val="50000"/>
              </a:spcBef>
            </a:pPr>
            <a:r>
              <a:rPr lang="en-US" altLang="en-US" sz="2800">
                <a:solidFill>
                  <a:srgbClr val="FFFFFF"/>
                </a:solidFill>
                <a:latin typeface="Times New Roman" pitchFamily="18" charset="0"/>
              </a:rPr>
              <a:t>	</a:t>
            </a:r>
            <a:r>
              <a:rPr lang="en-US" altLang="en-US" sz="2800" i="1">
                <a:solidFill>
                  <a:srgbClr val="FFFFFF"/>
                </a:solidFill>
                <a:latin typeface="Times New Roman" pitchFamily="18" charset="0"/>
              </a:rPr>
              <a:t>-Used to record district financial activities for current operations, except those activities required to be accounted for in separate funds.</a:t>
            </a:r>
          </a:p>
          <a:p>
            <a:pPr algn="l"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	</a:t>
            </a:r>
            <a:endParaRPr lang="en-US" altLang="en-US" sz="2400">
              <a:latin typeface="Times New Roman" pitchFamily="18" charset="0"/>
            </a:endParaRPr>
          </a:p>
        </p:txBody>
      </p:sp>
      <p:pic>
        <p:nvPicPr>
          <p:cNvPr id="46084" name="Picture 4" descr="j031811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419600"/>
            <a:ext cx="2438400" cy="169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763000" cy="1066800"/>
          </a:xfrm>
        </p:spPr>
        <p:txBody>
          <a:bodyPr/>
          <a:lstStyle/>
          <a:p>
            <a:r>
              <a:rPr lang="en-US" sz="4000" smtClean="0"/>
              <a:t>21</a:t>
            </a:r>
            <a:r>
              <a:rPr lang="en-US" sz="4000" baseline="30000" smtClean="0"/>
              <a:t>ST</a:t>
            </a:r>
            <a:r>
              <a:rPr lang="en-US" sz="4000" smtClean="0"/>
              <a:t> C. ADVISORY SUBCOMMITTEE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u="sng" smtClean="0">
                <a:solidFill>
                  <a:srgbClr val="FFFF00"/>
                </a:solidFill>
              </a:rPr>
              <a:t>VISION STATEMENTS</a:t>
            </a:r>
            <a:endParaRPr lang="en-US" sz="2200" smtClean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200" b="1" smtClean="0">
                <a:solidFill>
                  <a:srgbClr val="FFFF00"/>
                </a:solidFill>
              </a:rPr>
              <a:t>TIME FOR LEARNING – REMOVE BARRIERS</a:t>
            </a:r>
            <a:endParaRPr lang="en-US" sz="2200" smtClean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200" b="1" smtClean="0">
                <a:solidFill>
                  <a:srgbClr val="FFFF00"/>
                </a:solidFill>
              </a:rPr>
              <a:t>COMPETENCY BASED EDUCATION – LOOK AT OUTCOMES, NOT BEING DEFINED BY GRADE OR AGE</a:t>
            </a:r>
            <a:endParaRPr lang="en-US" sz="2200" smtClean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200" b="1" smtClean="0">
                <a:solidFill>
                  <a:srgbClr val="FFFF00"/>
                </a:solidFill>
              </a:rPr>
              <a:t>SCHOOL PARTNERSHIPS WITH COMMUNITY MEMBERS/PARENTS/AGENCIES/HIGHER EDUCATION</a:t>
            </a:r>
            <a:endParaRPr lang="en-US" sz="2200" smtClean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200" b="1" smtClean="0">
                <a:solidFill>
                  <a:srgbClr val="FFFF00"/>
                </a:solidFill>
              </a:rPr>
              <a:t>PROVIDE MEANINGFUL, PRACTICAL APPLICATION SKILLS THROUGH ASSIGNMENTS/PROJECTS</a:t>
            </a:r>
            <a:endParaRPr lang="en-US" sz="2200" smtClean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200" b="1" smtClean="0">
                <a:solidFill>
                  <a:srgbClr val="FFFF00"/>
                </a:solidFill>
              </a:rPr>
              <a:t>HIGH QUALITY INSTRUCTION – MORE ENGAGEMENT/INTEREST, MEETING THE NEEDS OF ALL LEARNERS</a:t>
            </a:r>
            <a:endParaRPr lang="en-US" sz="2200" smtClean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200" b="1" smtClean="0">
                <a:solidFill>
                  <a:srgbClr val="FFFF00"/>
                </a:solidFill>
              </a:rPr>
              <a:t>UTILIZING RESOURCES, CREATING SELF-DIRECTED LEARNERS</a:t>
            </a:r>
            <a:endParaRPr lang="en-US" sz="2200" smtClean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200" b="1" smtClean="0">
                <a:solidFill>
                  <a:srgbClr val="FFFF00"/>
                </a:solidFill>
              </a:rPr>
              <a:t>HIGH LEVELS OF ACCOUNTABILITY FOR STUDENTS AND STAFF</a:t>
            </a:r>
            <a:endParaRPr lang="en-US" sz="2200" smtClean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200" b="1" smtClean="0">
                <a:solidFill>
                  <a:srgbClr val="FFFF00"/>
                </a:solidFill>
              </a:rPr>
              <a:t>CREATING OPPORTUNITIES THROUGH INDIVIDUALIZED EXPERIENCES TO ENCOURAGE SELF DIRECTED LEARNING</a:t>
            </a:r>
            <a:endParaRPr lang="en-US" sz="2200" smtClean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endParaRPr lang="en-US" sz="20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7107" name="Rectangle 2"/>
          <p:cNvSpPr>
            <a:spLocks noChangeArrowheads="1"/>
          </p:cNvSpPr>
          <p:nvPr/>
        </p:nvSpPr>
        <p:spPr bwMode="auto">
          <a:xfrm>
            <a:off x="2819400" y="838200"/>
            <a:ext cx="3421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en-US" sz="2400">
                <a:solidFill>
                  <a:srgbClr val="FFFF00"/>
                </a:solidFill>
                <a:latin typeface="Verdana" pitchFamily="34" charset="0"/>
              </a:rPr>
              <a:t>School District Funds</a:t>
            </a:r>
            <a:endParaRPr kumimoji="1" lang="en-US" altLang="en-US" sz="120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47108" name="Text Box 3"/>
          <p:cNvSpPr txBox="1">
            <a:spLocks noChangeArrowheads="1"/>
          </p:cNvSpPr>
          <p:nvPr/>
        </p:nvSpPr>
        <p:spPr bwMode="auto">
          <a:xfrm>
            <a:off x="457200" y="1752600"/>
            <a:ext cx="8229600" cy="436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ahoma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2800">
                <a:solidFill>
                  <a:srgbClr val="FFFFFF"/>
                </a:solidFill>
                <a:latin typeface="Times New Roman" pitchFamily="18" charset="0"/>
              </a:rPr>
              <a:t>20 		Special Project Funds</a:t>
            </a:r>
          </a:p>
          <a:p>
            <a:pPr lvl="1" algn="l">
              <a:spcBef>
                <a:spcPct val="50000"/>
              </a:spcBef>
            </a:pPr>
            <a:r>
              <a:rPr lang="en-US" altLang="en-US" sz="2800" i="1">
                <a:solidFill>
                  <a:srgbClr val="FFFFFF"/>
                </a:solidFill>
                <a:latin typeface="Times New Roman" pitchFamily="18" charset="0"/>
              </a:rPr>
              <a:t>21</a:t>
            </a:r>
            <a:r>
              <a:rPr lang="en-US" altLang="en-US" sz="2800">
                <a:solidFill>
                  <a:srgbClr val="FFFFFF"/>
                </a:solidFill>
                <a:latin typeface="Times New Roman" pitchFamily="18" charset="0"/>
              </a:rPr>
              <a:t>	</a:t>
            </a:r>
            <a:r>
              <a:rPr lang="en-US" altLang="en-US" sz="2800" i="1">
                <a:solidFill>
                  <a:srgbClr val="FFFFFF"/>
                </a:solidFill>
                <a:latin typeface="Times New Roman" pitchFamily="18" charset="0"/>
              </a:rPr>
              <a:t>Special Revenue Trust Fund</a:t>
            </a:r>
          </a:p>
          <a:p>
            <a:pPr lvl="1" algn="l">
              <a:spcBef>
                <a:spcPct val="50000"/>
              </a:spcBef>
            </a:pPr>
            <a:r>
              <a:rPr lang="en-US" altLang="en-US" sz="2800" i="1">
                <a:solidFill>
                  <a:srgbClr val="FFFFFF"/>
                </a:solidFill>
                <a:latin typeface="Times New Roman" pitchFamily="18" charset="0"/>
              </a:rPr>
              <a:t>		Gift / Donations Fund – prudent when project directed by donation will cross fiscal years.</a:t>
            </a:r>
          </a:p>
          <a:p>
            <a:pPr lvl="1" algn="l">
              <a:spcBef>
                <a:spcPct val="50000"/>
              </a:spcBef>
            </a:pPr>
            <a:r>
              <a:rPr lang="en-US" altLang="en-US" sz="2800" i="1">
                <a:solidFill>
                  <a:srgbClr val="FFFFFF"/>
                </a:solidFill>
                <a:latin typeface="Times New Roman" pitchFamily="18" charset="0"/>
              </a:rPr>
              <a:t>27	Special Education Fund</a:t>
            </a:r>
          </a:p>
          <a:p>
            <a:pPr algn="l">
              <a:spcBef>
                <a:spcPct val="50000"/>
              </a:spcBef>
            </a:pPr>
            <a:r>
              <a:rPr lang="en-US" altLang="en-US" sz="2800" i="1">
                <a:solidFill>
                  <a:srgbClr val="FFFFFF"/>
                </a:solidFill>
                <a:latin typeface="Times New Roman" pitchFamily="18" charset="0"/>
              </a:rPr>
              <a:t>			Exceptional Educational Needs/Federal 		Handicapped/Other Special Projects</a:t>
            </a:r>
            <a:endParaRPr lang="en-US" alt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8131" name="Rectangle 2"/>
          <p:cNvSpPr>
            <a:spLocks noChangeArrowheads="1"/>
          </p:cNvSpPr>
          <p:nvPr/>
        </p:nvSpPr>
        <p:spPr bwMode="auto">
          <a:xfrm>
            <a:off x="2819400" y="838200"/>
            <a:ext cx="3421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en-US" sz="2400">
                <a:solidFill>
                  <a:srgbClr val="FFFF00"/>
                </a:solidFill>
                <a:latin typeface="Verdana" pitchFamily="34" charset="0"/>
              </a:rPr>
              <a:t>School District Funds</a:t>
            </a:r>
            <a:endParaRPr kumimoji="1" lang="en-US" altLang="en-US" sz="120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457200" y="1295400"/>
            <a:ext cx="8229600" cy="621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>
              <a:spcBef>
                <a:spcPct val="50000"/>
              </a:spcBef>
            </a:pPr>
            <a:endParaRPr lang="en-US" altLang="en-US" sz="2400" dirty="0">
              <a:latin typeface="Times New Roman" pitchFamily="18" charset="0"/>
            </a:endParaRPr>
          </a:p>
          <a:p>
            <a:pPr algn="l">
              <a:spcBef>
                <a:spcPct val="50000"/>
              </a:spcBef>
              <a:buFontTx/>
              <a:buAutoNum type="arabicPlain" startAt="30"/>
            </a:pPr>
            <a:r>
              <a:rPr lang="en-US" altLang="en-US" sz="2800" dirty="0">
                <a:solidFill>
                  <a:srgbClr val="FFFFFF"/>
                </a:solidFill>
                <a:latin typeface="Times New Roman" pitchFamily="18" charset="0"/>
              </a:rPr>
              <a:t>Debt Service Funds</a:t>
            </a:r>
          </a:p>
          <a:p>
            <a:pPr algn="l">
              <a:spcBef>
                <a:spcPct val="50000"/>
              </a:spcBef>
            </a:pPr>
            <a:r>
              <a:rPr lang="en-US" altLang="en-US" sz="2800" dirty="0">
                <a:solidFill>
                  <a:srgbClr val="FFFFFF"/>
                </a:solidFill>
                <a:latin typeface="Times New Roman" pitchFamily="18" charset="0"/>
              </a:rPr>
              <a:t>	</a:t>
            </a:r>
            <a:r>
              <a:rPr lang="en-US" altLang="en-US" sz="2800" i="1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altLang="en-US" sz="2800" i="1" dirty="0" err="1">
                <a:solidFill>
                  <a:srgbClr val="FFFFFF"/>
                </a:solidFill>
                <a:latin typeface="Times New Roman" pitchFamily="18" charset="0"/>
              </a:rPr>
              <a:t>Irrepealable</a:t>
            </a:r>
            <a:r>
              <a:rPr lang="en-US" altLang="en-US" sz="2800" i="1" dirty="0">
                <a:solidFill>
                  <a:srgbClr val="FFFFFF"/>
                </a:solidFill>
                <a:latin typeface="Times New Roman" pitchFamily="18" charset="0"/>
              </a:rPr>
              <a:t> debt tax levy and related revenues.</a:t>
            </a:r>
          </a:p>
          <a:p>
            <a:pPr algn="l">
              <a:spcBef>
                <a:spcPct val="50000"/>
              </a:spcBef>
            </a:pPr>
            <a:r>
              <a:rPr lang="en-US" altLang="en-US" sz="2800" i="1" dirty="0">
                <a:solidFill>
                  <a:srgbClr val="FFFFFF"/>
                </a:solidFill>
                <a:latin typeface="Times New Roman" pitchFamily="18" charset="0"/>
              </a:rPr>
              <a:t>	Principal, interest, and related long-term debt retirement.</a:t>
            </a:r>
          </a:p>
          <a:p>
            <a:pPr algn="l">
              <a:spcBef>
                <a:spcPct val="50000"/>
              </a:spcBef>
            </a:pPr>
            <a:r>
              <a:rPr lang="en-US" altLang="en-US" sz="2800" i="1" dirty="0">
                <a:solidFill>
                  <a:srgbClr val="FFFFFF"/>
                </a:solidFill>
                <a:latin typeface="Times New Roman" pitchFamily="18" charset="0"/>
              </a:rPr>
              <a:t>		</a:t>
            </a:r>
            <a:r>
              <a:rPr lang="en-US" altLang="en-US" sz="2800" i="1" dirty="0" smtClean="0">
                <a:solidFill>
                  <a:srgbClr val="FFFFFF"/>
                </a:solidFill>
                <a:latin typeface="Times New Roman" pitchFamily="18" charset="0"/>
              </a:rPr>
              <a:t>38 Non-referendum Approved Debt Service 			(within the revenue limit)</a:t>
            </a:r>
            <a:endParaRPr lang="en-US" altLang="en-US" sz="2800" i="1" dirty="0">
              <a:solidFill>
                <a:srgbClr val="FFFFFF"/>
              </a:solidFill>
              <a:latin typeface="Times New Roman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en-US" altLang="en-US" sz="2800" i="1" dirty="0">
                <a:solidFill>
                  <a:srgbClr val="FFFFFF"/>
                </a:solidFill>
                <a:latin typeface="Times New Roman" pitchFamily="18" charset="0"/>
              </a:rPr>
              <a:t>		</a:t>
            </a:r>
            <a:r>
              <a:rPr lang="en-US" altLang="en-US" sz="2800" i="1" dirty="0" smtClean="0">
                <a:solidFill>
                  <a:srgbClr val="FFFFFF"/>
                </a:solidFill>
                <a:latin typeface="Times New Roman" pitchFamily="18" charset="0"/>
              </a:rPr>
              <a:t>39 </a:t>
            </a:r>
            <a:r>
              <a:rPr lang="en-US" altLang="en-US" sz="2800" i="1" dirty="0">
                <a:solidFill>
                  <a:srgbClr val="FFFFFF"/>
                </a:solidFill>
                <a:latin typeface="Times New Roman" pitchFamily="18" charset="0"/>
              </a:rPr>
              <a:t>Referendum Approved Debt Service  </a:t>
            </a:r>
          </a:p>
          <a:p>
            <a:pPr algn="l">
              <a:spcBef>
                <a:spcPct val="50000"/>
              </a:spcBef>
            </a:pPr>
            <a:r>
              <a:rPr lang="en-US" altLang="en-US" sz="2400" i="1" dirty="0">
                <a:latin typeface="Times New Roman" pitchFamily="18" charset="0"/>
              </a:rPr>
              <a:t>				</a:t>
            </a:r>
          </a:p>
          <a:p>
            <a:pPr algn="l">
              <a:spcBef>
                <a:spcPct val="50000"/>
              </a:spcBef>
            </a:pPr>
            <a:endParaRPr lang="en-US" altLang="en-US" sz="2400" i="1" dirty="0">
              <a:latin typeface="Times New Roman" pitchFamily="18" charset="0"/>
            </a:endParaRPr>
          </a:p>
          <a:p>
            <a:pPr algn="l">
              <a:spcBef>
                <a:spcPct val="50000"/>
              </a:spcBef>
            </a:pPr>
            <a:endParaRPr lang="en-US" alt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9155" name="Rectangle 2"/>
          <p:cNvSpPr>
            <a:spLocks noChangeArrowheads="1"/>
          </p:cNvSpPr>
          <p:nvPr/>
        </p:nvSpPr>
        <p:spPr bwMode="auto">
          <a:xfrm>
            <a:off x="2819400" y="838200"/>
            <a:ext cx="3421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en-US" sz="2400">
                <a:solidFill>
                  <a:srgbClr val="FFFF00"/>
                </a:solidFill>
                <a:latin typeface="Verdana" pitchFamily="34" charset="0"/>
              </a:rPr>
              <a:t>School District Funds</a:t>
            </a:r>
            <a:endParaRPr kumimoji="1" lang="en-US" altLang="en-US" sz="120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128003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229600" cy="558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>
              <a:spcBef>
                <a:spcPct val="50000"/>
              </a:spcBef>
            </a:pPr>
            <a:endParaRPr lang="en-US" altLang="en-US" sz="2400">
              <a:latin typeface="Times New Roman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en-US" altLang="en-US" sz="2800">
                <a:solidFill>
                  <a:srgbClr val="FFFFFF"/>
                </a:solidFill>
                <a:latin typeface="Times New Roman" pitchFamily="18" charset="0"/>
              </a:rPr>
              <a:t>50	Food Service Fund</a:t>
            </a:r>
          </a:p>
          <a:p>
            <a:pPr algn="l">
              <a:spcBef>
                <a:spcPct val="50000"/>
              </a:spcBef>
            </a:pPr>
            <a:r>
              <a:rPr lang="en-US" altLang="en-US" sz="2800">
                <a:solidFill>
                  <a:srgbClr val="FFFFFF"/>
                </a:solidFill>
                <a:latin typeface="Times New Roman" pitchFamily="18" charset="0"/>
              </a:rPr>
              <a:t>	</a:t>
            </a:r>
            <a:r>
              <a:rPr lang="en-US" altLang="en-US" sz="2800" i="1">
                <a:solidFill>
                  <a:srgbClr val="FFFFFF"/>
                </a:solidFill>
                <a:latin typeface="Times New Roman" pitchFamily="18" charset="0"/>
              </a:rPr>
              <a:t>Federal regulations require separate accounting 	for Food Service.</a:t>
            </a:r>
          </a:p>
          <a:p>
            <a:pPr algn="l">
              <a:spcBef>
                <a:spcPct val="50000"/>
              </a:spcBef>
            </a:pPr>
            <a:r>
              <a:rPr lang="en-US" altLang="en-US" sz="2800" i="1">
                <a:solidFill>
                  <a:srgbClr val="FFFFFF"/>
                </a:solidFill>
                <a:latin typeface="Times New Roman" pitchFamily="18" charset="0"/>
              </a:rPr>
              <a:t>	Fund deficit must be eliminated through transfer 	from the General Fund.</a:t>
            </a:r>
          </a:p>
          <a:p>
            <a:pPr algn="l">
              <a:spcBef>
                <a:spcPct val="50000"/>
              </a:spcBef>
            </a:pPr>
            <a:r>
              <a:rPr lang="en-US" altLang="en-US" sz="2800" i="1">
                <a:solidFill>
                  <a:srgbClr val="FFFFFF"/>
                </a:solidFill>
                <a:latin typeface="Times New Roman" pitchFamily="18" charset="0"/>
              </a:rPr>
              <a:t>	Fund balance must be retained for use in Food 	Service.</a:t>
            </a:r>
          </a:p>
          <a:p>
            <a:pPr algn="l">
              <a:spcBef>
                <a:spcPct val="50000"/>
              </a:spcBef>
            </a:pPr>
            <a:endParaRPr lang="en-US" altLang="en-US" sz="2800" i="1">
              <a:solidFill>
                <a:srgbClr val="FFFFFF"/>
              </a:solidFill>
              <a:latin typeface="Times New Roman" pitchFamily="18" charset="0"/>
            </a:endParaRPr>
          </a:p>
          <a:p>
            <a:pPr algn="l">
              <a:spcBef>
                <a:spcPct val="50000"/>
              </a:spcBef>
            </a:pPr>
            <a:endParaRPr lang="en-US" altLang="en-US" sz="2800">
              <a:latin typeface="Times New Roman" pitchFamily="18" charset="0"/>
            </a:endParaRPr>
          </a:p>
        </p:txBody>
      </p:sp>
      <p:pic>
        <p:nvPicPr>
          <p:cNvPr id="49157" name="Picture 4" descr="j023645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105400"/>
            <a:ext cx="1465263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l" eaLnBrk="1" hangingPunct="1">
              <a:defRPr/>
            </a:pPr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0179" name="Rectangle 2"/>
          <p:cNvSpPr>
            <a:spLocks noChangeArrowheads="1"/>
          </p:cNvSpPr>
          <p:nvPr/>
        </p:nvSpPr>
        <p:spPr bwMode="auto">
          <a:xfrm>
            <a:off x="2819400" y="838200"/>
            <a:ext cx="3421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en-US" sz="2400">
                <a:solidFill>
                  <a:srgbClr val="FFFF00"/>
                </a:solidFill>
                <a:latin typeface="Verdana" pitchFamily="34" charset="0"/>
              </a:rPr>
              <a:t>School District Funds</a:t>
            </a:r>
            <a:endParaRPr kumimoji="1" lang="en-US" altLang="en-US" sz="120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50180" name="Text Box 3"/>
          <p:cNvSpPr txBox="1">
            <a:spLocks noChangeArrowheads="1"/>
          </p:cNvSpPr>
          <p:nvPr/>
        </p:nvSpPr>
        <p:spPr bwMode="auto">
          <a:xfrm>
            <a:off x="457200" y="1295400"/>
            <a:ext cx="8229600" cy="494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>
              <a:spcBef>
                <a:spcPct val="50000"/>
              </a:spcBef>
            </a:pPr>
            <a:endParaRPr lang="en-US" altLang="en-US" sz="2400">
              <a:latin typeface="Times New Roman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en-US" altLang="en-US" sz="2800">
                <a:solidFill>
                  <a:srgbClr val="FFFFFF"/>
                </a:solidFill>
                <a:latin typeface="Times New Roman" pitchFamily="18" charset="0"/>
              </a:rPr>
              <a:t>70   	Trust Funds</a:t>
            </a:r>
          </a:p>
          <a:p>
            <a:pPr algn="l">
              <a:spcBef>
                <a:spcPct val="50000"/>
              </a:spcBef>
            </a:pPr>
            <a:r>
              <a:rPr lang="en-US" altLang="en-US" sz="2800">
                <a:solidFill>
                  <a:srgbClr val="FFFFFF"/>
                </a:solidFill>
                <a:latin typeface="Times New Roman" pitchFamily="18" charset="0"/>
              </a:rPr>
              <a:t>       	</a:t>
            </a:r>
            <a:r>
              <a:rPr lang="en-US" altLang="en-US" sz="2800" i="1">
                <a:solidFill>
                  <a:srgbClr val="FFFFFF"/>
                </a:solidFill>
                <a:latin typeface="Times New Roman" pitchFamily="18" charset="0"/>
              </a:rPr>
              <a:t>These funds are used to account for assets held by 	the district in a trustee capacity for individuals, 	private organizations, or other governments.</a:t>
            </a:r>
          </a:p>
          <a:p>
            <a:pPr algn="l">
              <a:spcBef>
                <a:spcPct val="50000"/>
              </a:spcBef>
            </a:pPr>
            <a:r>
              <a:rPr lang="en-US" altLang="en-US" sz="2800" i="1">
                <a:solidFill>
                  <a:srgbClr val="FFFFFF"/>
                </a:solidFill>
                <a:latin typeface="Times New Roman" pitchFamily="18" charset="0"/>
              </a:rPr>
              <a:t>	</a:t>
            </a:r>
          </a:p>
          <a:p>
            <a:pPr algn="l">
              <a:spcBef>
                <a:spcPct val="50000"/>
              </a:spcBef>
            </a:pPr>
            <a:r>
              <a:rPr lang="en-US" altLang="en-US" sz="2800" i="1">
                <a:solidFill>
                  <a:srgbClr val="FFFFFF"/>
                </a:solidFill>
                <a:latin typeface="Times New Roman" pitchFamily="18" charset="0"/>
              </a:rPr>
              <a:t>	East Troy utilizes this fund for its scholarship 	donations.</a:t>
            </a:r>
          </a:p>
          <a:p>
            <a:pPr algn="l">
              <a:spcBef>
                <a:spcPct val="50000"/>
              </a:spcBef>
            </a:pPr>
            <a:endParaRPr lang="en-US" alt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ChangeArrowheads="1"/>
          </p:cNvSpPr>
          <p:nvPr/>
        </p:nvSpPr>
        <p:spPr bwMode="auto">
          <a:xfrm>
            <a:off x="2819400" y="838200"/>
            <a:ext cx="3421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en-US" sz="2400">
                <a:solidFill>
                  <a:srgbClr val="FFFF00"/>
                </a:solidFill>
                <a:latin typeface="Verdana" pitchFamily="34" charset="0"/>
              </a:rPr>
              <a:t>School District Funds</a:t>
            </a:r>
            <a:endParaRPr kumimoji="1" lang="en-US" altLang="en-US" sz="120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51204" name="Text Box 3"/>
          <p:cNvSpPr txBox="1">
            <a:spLocks noChangeArrowheads="1"/>
          </p:cNvSpPr>
          <p:nvPr/>
        </p:nvSpPr>
        <p:spPr bwMode="auto">
          <a:xfrm>
            <a:off x="228600" y="1295400"/>
            <a:ext cx="8763000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>
              <a:spcBef>
                <a:spcPct val="50000"/>
              </a:spcBef>
            </a:pPr>
            <a:endParaRPr lang="en-US" altLang="en-US" sz="2400" dirty="0">
              <a:latin typeface="Times New Roman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en-US" altLang="en-US" sz="2800" dirty="0">
                <a:solidFill>
                  <a:srgbClr val="FFFFFF"/>
                </a:solidFill>
                <a:latin typeface="Times New Roman" pitchFamily="18" charset="0"/>
              </a:rPr>
              <a:t>80   	Community Service Fund</a:t>
            </a:r>
          </a:p>
          <a:p>
            <a:pPr algn="l">
              <a:spcBef>
                <a:spcPct val="50000"/>
              </a:spcBef>
            </a:pPr>
            <a:r>
              <a:rPr lang="en-US" altLang="en-US" sz="2800" dirty="0">
                <a:solidFill>
                  <a:srgbClr val="FFFFFF"/>
                </a:solidFill>
                <a:latin typeface="Times New Roman" pitchFamily="18" charset="0"/>
              </a:rPr>
              <a:t>       	</a:t>
            </a:r>
            <a:r>
              <a:rPr lang="en-US" altLang="en-US" sz="2400" i="1" dirty="0">
                <a:solidFill>
                  <a:srgbClr val="FFFFFF"/>
                </a:solidFill>
                <a:latin typeface="Times New Roman" pitchFamily="18" charset="0"/>
              </a:rPr>
              <a:t>Fund established through S. 120.13 and 120.61,  </a:t>
            </a:r>
            <a:r>
              <a:rPr lang="en-US" altLang="en-US" sz="2400" i="1" dirty="0" smtClean="0">
                <a:solidFill>
                  <a:srgbClr val="FFFFFF"/>
                </a:solidFill>
                <a:latin typeface="Times New Roman" pitchFamily="18" charset="0"/>
              </a:rPr>
              <a:t>                </a:t>
            </a:r>
            <a:r>
              <a:rPr lang="en-US" altLang="en-US" sz="2400" i="1" dirty="0">
                <a:solidFill>
                  <a:srgbClr val="FFFFFF"/>
                </a:solidFill>
                <a:latin typeface="Times New Roman" pitchFamily="18" charset="0"/>
              </a:rPr>
              <a:t>	Wis. </a:t>
            </a:r>
            <a:r>
              <a:rPr lang="en-US" altLang="en-US" sz="2400" i="1" dirty="0" smtClean="0">
                <a:solidFill>
                  <a:srgbClr val="FFFFFF"/>
                </a:solidFill>
                <a:latin typeface="Times New Roman" pitchFamily="18" charset="0"/>
              </a:rPr>
              <a:t>Stats</a:t>
            </a:r>
            <a:r>
              <a:rPr lang="en-US" altLang="en-US" sz="2400" i="1" dirty="0">
                <a:solidFill>
                  <a:srgbClr val="FFFFFF"/>
                </a:solidFill>
                <a:latin typeface="Times New Roman" pitchFamily="18" charset="0"/>
              </a:rPr>
              <a:t>.  Allows a school board to permit use </a:t>
            </a:r>
            <a:r>
              <a:rPr lang="en-US" altLang="en-US" sz="2400" i="1" dirty="0" smtClean="0">
                <a:solidFill>
                  <a:srgbClr val="FFFFFF"/>
                </a:solidFill>
                <a:latin typeface="Times New Roman" pitchFamily="18" charset="0"/>
              </a:rPr>
              <a:t>of </a:t>
            </a:r>
            <a:r>
              <a:rPr lang="en-US" altLang="en-US" sz="2400" i="1" dirty="0">
                <a:solidFill>
                  <a:srgbClr val="FFFFFF"/>
                </a:solidFill>
                <a:latin typeface="Times New Roman" pitchFamily="18" charset="0"/>
              </a:rPr>
              <a:t>district </a:t>
            </a:r>
            <a:r>
              <a:rPr lang="en-US" altLang="en-US" sz="2400" i="1" dirty="0" smtClean="0">
                <a:solidFill>
                  <a:srgbClr val="FFFFFF"/>
                </a:solidFill>
                <a:latin typeface="Times New Roman" pitchFamily="18" charset="0"/>
              </a:rPr>
              <a:t>	property </a:t>
            </a:r>
            <a:r>
              <a:rPr lang="en-US" altLang="en-US" sz="2400" i="1" dirty="0">
                <a:solidFill>
                  <a:srgbClr val="FFFFFF"/>
                </a:solidFill>
                <a:latin typeface="Times New Roman" pitchFamily="18" charset="0"/>
              </a:rPr>
              <a:t>for civic purposes.</a:t>
            </a:r>
          </a:p>
          <a:p>
            <a:pPr algn="l">
              <a:spcBef>
                <a:spcPct val="50000"/>
              </a:spcBef>
            </a:pPr>
            <a:r>
              <a:rPr lang="en-US" altLang="en-US" sz="2400" i="1" dirty="0">
                <a:solidFill>
                  <a:srgbClr val="FFFFFF"/>
                </a:solidFill>
                <a:latin typeface="Times New Roman" pitchFamily="18" charset="0"/>
              </a:rPr>
              <a:t>	</a:t>
            </a:r>
            <a:r>
              <a:rPr lang="en-US" altLang="en-US" sz="2400" i="1" dirty="0" smtClean="0">
                <a:solidFill>
                  <a:srgbClr val="FFFFFF"/>
                </a:solidFill>
                <a:latin typeface="Times New Roman" pitchFamily="18" charset="0"/>
              </a:rPr>
              <a:t>Examples </a:t>
            </a:r>
            <a:r>
              <a:rPr lang="en-US" altLang="en-US" sz="2400" i="1" dirty="0">
                <a:solidFill>
                  <a:srgbClr val="FFFFFF"/>
                </a:solidFill>
                <a:latin typeface="Times New Roman" pitchFamily="18" charset="0"/>
              </a:rPr>
              <a:t>of activities could include adult </a:t>
            </a:r>
            <a:r>
              <a:rPr lang="en-US" altLang="en-US" sz="2400" i="1" dirty="0" smtClean="0">
                <a:solidFill>
                  <a:srgbClr val="FFFFFF"/>
                </a:solidFill>
                <a:latin typeface="Times New Roman" pitchFamily="18" charset="0"/>
              </a:rPr>
              <a:t>education</a:t>
            </a:r>
            <a:r>
              <a:rPr lang="en-US" altLang="en-US" sz="2400" i="1" dirty="0">
                <a:solidFill>
                  <a:srgbClr val="FFFFFF"/>
                </a:solidFill>
                <a:latin typeface="Times New Roman" pitchFamily="18" charset="0"/>
              </a:rPr>
              <a:t>, </a:t>
            </a:r>
            <a:r>
              <a:rPr lang="en-US" altLang="en-US" sz="2400" i="1" dirty="0" smtClean="0">
                <a:solidFill>
                  <a:srgbClr val="FFFFFF"/>
                </a:solidFill>
                <a:latin typeface="Times New Roman" pitchFamily="18" charset="0"/>
              </a:rPr>
              <a:t>	community </a:t>
            </a:r>
            <a:r>
              <a:rPr lang="en-US" altLang="en-US" sz="2400" i="1" dirty="0">
                <a:solidFill>
                  <a:srgbClr val="FFFFFF"/>
                </a:solidFill>
                <a:latin typeface="Times New Roman" pitchFamily="18" charset="0"/>
              </a:rPr>
              <a:t>recreation programs, </a:t>
            </a:r>
            <a:r>
              <a:rPr lang="en-US" altLang="en-US" sz="2400" i="1" dirty="0" smtClean="0">
                <a:solidFill>
                  <a:srgbClr val="FFFFFF"/>
                </a:solidFill>
                <a:latin typeface="Times New Roman" pitchFamily="18" charset="0"/>
              </a:rPr>
              <a:t>and/or </a:t>
            </a:r>
            <a:r>
              <a:rPr lang="en-US" altLang="en-US" sz="2400" i="1" dirty="0">
                <a:solidFill>
                  <a:srgbClr val="FFFFFF"/>
                </a:solidFill>
                <a:latin typeface="Times New Roman" pitchFamily="18" charset="0"/>
              </a:rPr>
              <a:t>day care </a:t>
            </a:r>
            <a:r>
              <a:rPr lang="en-US" altLang="en-US" sz="2400" i="1" dirty="0" smtClean="0">
                <a:solidFill>
                  <a:srgbClr val="FFFFFF"/>
                </a:solidFill>
                <a:latin typeface="Times New Roman" pitchFamily="18" charset="0"/>
              </a:rPr>
              <a:t>services</a:t>
            </a:r>
            <a:r>
              <a:rPr lang="en-US" altLang="en-US" sz="2400" i="1" dirty="0">
                <a:solidFill>
                  <a:srgbClr val="FFFFFF"/>
                </a:solidFill>
                <a:latin typeface="Times New Roman" pitchFamily="18" charset="0"/>
              </a:rPr>
              <a:t>.</a:t>
            </a:r>
          </a:p>
          <a:p>
            <a:pPr algn="l"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FFFFFF"/>
                </a:solidFill>
                <a:latin typeface="Times New Roman" pitchFamily="18" charset="0"/>
              </a:rPr>
              <a:t>	</a:t>
            </a:r>
            <a:r>
              <a:rPr lang="en-US" altLang="en-US" sz="2400" i="1" dirty="0" smtClean="0">
                <a:solidFill>
                  <a:srgbClr val="FFFFFF"/>
                </a:solidFill>
                <a:latin typeface="Times New Roman" pitchFamily="18" charset="0"/>
              </a:rPr>
              <a:t>Act 20 created new requirements for this Fund, including no 	increases in the levy from 2012-13 unless by referendum, and 	reporting requirements such as including the expenditure 	report attached to the budget hearing documents.</a:t>
            </a:r>
            <a:endParaRPr lang="en-US" altLang="en-US" sz="2400" i="1" dirty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0866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dirty="0" smtClean="0">
                <a:solidFill>
                  <a:srgbClr val="FFFF00"/>
                </a:solidFill>
                <a:latin typeface="Verdana" pitchFamily="34" charset="0"/>
              </a:rPr>
              <a:t>LONG TERM DEBT</a:t>
            </a:r>
            <a:br>
              <a:rPr lang="en-US" altLang="en-US" sz="2400" dirty="0" smtClean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2400" i="1" dirty="0" smtClean="0">
                <a:solidFill>
                  <a:srgbClr val="FFFF00"/>
                </a:solidFill>
                <a:latin typeface="Verdana" pitchFamily="34" charset="0"/>
              </a:rPr>
              <a:t>As of September 1, 2014</a:t>
            </a:r>
            <a:endParaRPr lang="en-US" altLang="en-US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763000" cy="3200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solidFill>
                  <a:srgbClr val="FFFFFF"/>
                </a:solidFill>
              </a:rPr>
              <a:t>Remaining principal on Fund </a:t>
            </a:r>
            <a:r>
              <a:rPr lang="en-US" altLang="en-US" dirty="0" smtClean="0">
                <a:solidFill>
                  <a:srgbClr val="FFFFFF"/>
                </a:solidFill>
              </a:rPr>
              <a:t>38  </a:t>
            </a:r>
            <a:r>
              <a:rPr lang="en-US" altLang="en-US" dirty="0">
                <a:solidFill>
                  <a:srgbClr val="FFFFFF"/>
                </a:solidFill>
              </a:rPr>
              <a:t>- </a:t>
            </a:r>
            <a:r>
              <a:rPr lang="en-US" altLang="en-US" dirty="0" smtClean="0">
                <a:solidFill>
                  <a:srgbClr val="FFFFFF"/>
                </a:solidFill>
              </a:rPr>
              <a:t>$541,283  </a:t>
            </a:r>
            <a:r>
              <a:rPr lang="en-US" altLang="en-US" dirty="0">
                <a:solidFill>
                  <a:srgbClr val="FFFFFF"/>
                </a:solidFill>
              </a:rPr>
              <a:t>(Debt Expires 9</a:t>
            </a:r>
            <a:r>
              <a:rPr lang="en-US" altLang="en-US" dirty="0" smtClean="0">
                <a:solidFill>
                  <a:srgbClr val="FFFFFF"/>
                </a:solidFill>
              </a:rPr>
              <a:t>/19/2018).</a:t>
            </a:r>
          </a:p>
          <a:p>
            <a:pPr eaLnBrk="1" hangingPunct="1">
              <a:defRPr/>
            </a:pPr>
            <a:endParaRPr lang="en-US" altLang="en-US" dirty="0">
              <a:solidFill>
                <a:srgbClr val="FFFFFF"/>
              </a:solidFill>
            </a:endParaRPr>
          </a:p>
          <a:p>
            <a:pPr eaLnBrk="1" hangingPunct="1">
              <a:defRPr/>
            </a:pPr>
            <a:r>
              <a:rPr lang="en-US" altLang="en-US" dirty="0" smtClean="0">
                <a:solidFill>
                  <a:srgbClr val="FFFFFF"/>
                </a:solidFill>
              </a:rPr>
              <a:t>Remaining principal on Fund 39  - $2,705,000  (Debt Expires 3/1/2018).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dirty="0" smtClean="0">
              <a:solidFill>
                <a:srgbClr val="FFFFFF"/>
              </a:solidFill>
            </a:endParaRPr>
          </a:p>
          <a:p>
            <a:pPr marL="0" indent="0" eaLnBrk="1" hangingPunct="1">
              <a:buNone/>
              <a:defRPr/>
            </a:pPr>
            <a:endParaRPr lang="en-US" altLang="en-US" sz="3600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l" eaLnBrk="1" hangingPunct="1">
              <a:defRPr/>
            </a:pPr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28600"/>
            <a:ext cx="85344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solidFill>
                  <a:srgbClr val="FFFF00"/>
                </a:solidFill>
              </a:rPr>
              <a:t>RESOLUTIONS</a:t>
            </a:r>
            <a:br>
              <a:rPr lang="en-US" altLang="en-US" dirty="0" smtClean="0">
                <a:solidFill>
                  <a:srgbClr val="FFFF00"/>
                </a:solidFill>
              </a:rPr>
            </a:br>
            <a:r>
              <a:rPr lang="en-US" altLang="en-US" sz="2400" dirty="0" smtClean="0">
                <a:solidFill>
                  <a:srgbClr val="FFFF00"/>
                </a:solidFill>
              </a:rPr>
              <a:t>(Last page of booklet)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76400"/>
            <a:ext cx="8763000" cy="4191000"/>
          </a:xfrm>
        </p:spPr>
        <p:txBody>
          <a:bodyPr/>
          <a:lstStyle/>
          <a:p>
            <a:pPr marL="812800" indent="-812800" eaLnBrk="1" hangingPunct="1">
              <a:buFont typeface="Wingdings" pitchFamily="2" charset="2"/>
              <a:buNone/>
              <a:defRPr/>
            </a:pPr>
            <a:r>
              <a:rPr lang="en-US" altLang="en-US" sz="3600" dirty="0" smtClean="0"/>
              <a:t>X. Resolution A:  Adoption of Tax Levy</a:t>
            </a:r>
          </a:p>
          <a:p>
            <a:pPr marL="812800" indent="-812800" eaLnBrk="1" hangingPunct="1">
              <a:buFont typeface="Wingdings" pitchFamily="2" charset="2"/>
              <a:buNone/>
              <a:defRPr/>
            </a:pPr>
            <a:r>
              <a:rPr lang="en-US" altLang="en-US" sz="3600" dirty="0" smtClean="0"/>
              <a:t>XI. Resolution B:  Salaries for Board of Education Members</a:t>
            </a:r>
          </a:p>
          <a:p>
            <a:pPr marL="812800" indent="-812800" eaLnBrk="1" hangingPunct="1">
              <a:buFont typeface="Wingdings" pitchFamily="2" charset="2"/>
              <a:buNone/>
              <a:defRPr/>
            </a:pPr>
            <a:r>
              <a:rPr lang="en-US" altLang="en-US" sz="3600" dirty="0" smtClean="0"/>
              <a:t>XII. Resolution C:  Set Date and Time for 2015 Annual Meeting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l" eaLnBrk="1" hangingPunct="1">
              <a:defRPr/>
            </a:pPr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828800"/>
            <a:ext cx="8534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dirty="0" smtClean="0">
                <a:solidFill>
                  <a:srgbClr val="FFFF00"/>
                </a:solidFill>
              </a:rPr>
              <a:t>XIII. NEW BUSINESS</a:t>
            </a:r>
            <a:br>
              <a:rPr lang="en-US" altLang="en-US" sz="4000" dirty="0" smtClean="0">
                <a:solidFill>
                  <a:srgbClr val="FFFF00"/>
                </a:solidFill>
              </a:rPr>
            </a:br>
            <a:endParaRPr lang="en-US" altLang="en-US" sz="4000" dirty="0" smtClean="0">
              <a:solidFill>
                <a:srgbClr val="FFFF0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04800" y="3276600"/>
            <a:ext cx="853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1117600" indent="-1117600" eaLnBrk="1" hangingPunct="1">
              <a:defRPr/>
            </a:pPr>
            <a:r>
              <a:rPr lang="en-US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XIV</a:t>
            </a:r>
            <a:r>
              <a:rPr lang="en-US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ADJOURN</a:t>
            </a:r>
            <a:br>
              <a:rPr lang="en-US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altLang="en-US" sz="4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pPr eaLnBrk="1" hangingPunct="1"/>
            <a:r>
              <a:rPr lang="en-US" u="sng" dirty="0" smtClean="0"/>
              <a:t>Goals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Ensuring a year to a year plus of learning growth for each child, each year</a:t>
            </a:r>
          </a:p>
          <a:p>
            <a:pPr eaLnBrk="1" hangingPunct="1">
              <a:defRPr/>
            </a:pPr>
            <a:r>
              <a:rPr lang="en-US" sz="2800" dirty="0" smtClean="0"/>
              <a:t>Ensuring programming opportunities through systems and practices that recognize the talents of each child</a:t>
            </a:r>
          </a:p>
          <a:p>
            <a:pPr eaLnBrk="1" hangingPunct="1">
              <a:defRPr/>
            </a:pPr>
            <a:r>
              <a:rPr lang="en-US" sz="2800" dirty="0" smtClean="0"/>
              <a:t>Ensuring individualized learning by engaging students with a personalized learning environment</a:t>
            </a:r>
          </a:p>
          <a:p>
            <a:pPr eaLnBrk="1" hangingPunct="1">
              <a:defRPr/>
            </a:pPr>
            <a:r>
              <a:rPr lang="en-US" sz="2800" dirty="0" smtClean="0"/>
              <a:t>Employing the highest quality professional staff</a:t>
            </a:r>
          </a:p>
          <a:p>
            <a:pPr eaLnBrk="1" hangingPunct="1">
              <a:defRPr/>
            </a:pPr>
            <a:r>
              <a:rPr lang="en-US" sz="2800" dirty="0" smtClean="0"/>
              <a:t>Adapting facilities for current and future educational needs</a:t>
            </a:r>
          </a:p>
          <a:p>
            <a:pPr eaLnBrk="1" hangingPunct="1">
              <a:defRPr/>
            </a:pPr>
            <a:r>
              <a:rPr lang="en-US" sz="2800" dirty="0" smtClean="0"/>
              <a:t>Demonstrating fiscal responsibility through efficiency and effectiveness</a:t>
            </a:r>
          </a:p>
          <a:p>
            <a:pPr algn="ctr" eaLnBrk="1" hangingPunct="1">
              <a:defRPr/>
            </a:pPr>
            <a:endParaRPr lang="en-US" sz="2400" u="sng" dirty="0" smtClean="0"/>
          </a:p>
        </p:txBody>
      </p:sp>
    </p:spTree>
    <p:extLst>
      <p:ext uri="{BB962C8B-B14F-4D97-AF65-F5344CB8AC3E}">
        <p14:creationId xmlns:p14="http://schemas.microsoft.com/office/powerpoint/2010/main" val="192652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  SIX </a:t>
            </a:r>
            <a:r>
              <a:rPr lang="en-US" dirty="0"/>
              <a:t>FACETS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Student Achievement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Quality Teaching / Quality Staff and Strong Instructional Leadership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Technology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Facilities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Operations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Community Engagement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/>
              <a:t>								</a:t>
            </a:r>
            <a:r>
              <a:rPr lang="en-US" sz="1000" dirty="0"/>
              <a:t>Dr. </a:t>
            </a:r>
            <a:r>
              <a:rPr lang="en-US" sz="1000" dirty="0" err="1"/>
              <a:t>Hibner</a:t>
            </a:r>
            <a:r>
              <a:rPr lang="en-US" sz="1000" dirty="0"/>
              <a:t> (2011)</a:t>
            </a:r>
            <a:endParaRPr lang="en-US" dirty="0"/>
          </a:p>
        </p:txBody>
      </p:sp>
      <p:pic>
        <p:nvPicPr>
          <p:cNvPr id="16388" name="ctl03_HomepageItems_HomeItemList_ctl04_icon" descr="touch_homep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33400"/>
            <a:ext cx="1828800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838200"/>
            <a:ext cx="7086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smtClean="0">
                <a:solidFill>
                  <a:srgbClr val="FFFF00"/>
                </a:solidFill>
                <a:latin typeface="Verdana" pitchFamily="34" charset="0"/>
              </a:rPr>
              <a:t/>
            </a:r>
            <a:br>
              <a:rPr lang="en-US" altLang="en-US" sz="2400" smtClean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2400" smtClean="0">
                <a:solidFill>
                  <a:srgbClr val="FFFF00"/>
                </a:solidFill>
                <a:latin typeface="Verdana" pitchFamily="34" charset="0"/>
              </a:rPr>
              <a:t/>
            </a:r>
            <a:br>
              <a:rPr lang="en-US" altLang="en-US" sz="2400" smtClean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2400" smtClean="0">
                <a:solidFill>
                  <a:srgbClr val="FFFF00"/>
                </a:solidFill>
                <a:latin typeface="Verdana" pitchFamily="34" charset="0"/>
              </a:rPr>
              <a:t/>
            </a:r>
            <a:br>
              <a:rPr lang="en-US" altLang="en-US" sz="2400" smtClean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2400" smtClean="0">
                <a:solidFill>
                  <a:srgbClr val="FFFF00"/>
                </a:solidFill>
                <a:latin typeface="Verdana" pitchFamily="34" charset="0"/>
              </a:rPr>
              <a:t/>
            </a:r>
            <a:br>
              <a:rPr lang="en-US" altLang="en-US" sz="2400" smtClean="0">
                <a:solidFill>
                  <a:srgbClr val="FFFF00"/>
                </a:solidFill>
                <a:latin typeface="Verdana" pitchFamily="34" charset="0"/>
              </a:rPr>
            </a:br>
            <a:endParaRPr lang="en-US" altLang="en-US" smtClean="0"/>
          </a:p>
        </p:txBody>
      </p:sp>
      <p:sp>
        <p:nvSpPr>
          <p:cNvPr id="1741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86800" y="6477000"/>
            <a:ext cx="152400" cy="228600"/>
          </a:xfrm>
          <a:prstGeom prst="actionButtonForwardNext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304800" y="609600"/>
            <a:ext cx="8839200" cy="593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en-US" sz="2400" b="1">
                <a:solidFill>
                  <a:srgbClr val="FFFF00"/>
                </a:solidFill>
                <a:latin typeface="Verdana" pitchFamily="34" charset="0"/>
              </a:rPr>
              <a:t>HEAD COUNT</a:t>
            </a:r>
          </a:p>
          <a:p>
            <a:pPr>
              <a:spcBef>
                <a:spcPct val="50000"/>
              </a:spcBef>
            </a:pPr>
            <a:endParaRPr kumimoji="1" lang="en-US" altLang="en-US" sz="2400" b="1">
              <a:solidFill>
                <a:srgbClr val="FFFF00"/>
              </a:solidFill>
              <a:latin typeface="Verdana" pitchFamily="34" charset="0"/>
            </a:endParaRPr>
          </a:p>
          <a:p>
            <a:pPr algn="l">
              <a:spcBef>
                <a:spcPct val="50000"/>
              </a:spcBef>
            </a:pPr>
            <a:r>
              <a:rPr kumimoji="1" lang="en-US" altLang="en-US" sz="2400" b="1">
                <a:solidFill>
                  <a:srgbClr val="FFFF00"/>
                </a:solidFill>
                <a:latin typeface="Verdana" pitchFamily="34" charset="0"/>
              </a:rPr>
              <a:t>Headcount includes resident and non-resident students enrolled within the district.  Headcount excludes resident students enrolled outside the district and in alternative and special education placements.</a:t>
            </a:r>
          </a:p>
          <a:p>
            <a:pPr algn="l">
              <a:spcBef>
                <a:spcPct val="50000"/>
              </a:spcBef>
            </a:pPr>
            <a:endParaRPr kumimoji="1" lang="en-US" altLang="en-US" sz="2400" b="1">
              <a:solidFill>
                <a:srgbClr val="FFFF00"/>
              </a:solidFill>
              <a:latin typeface="Verdana" pitchFamily="34" charset="0"/>
            </a:endParaRPr>
          </a:p>
          <a:p>
            <a:pPr algn="l">
              <a:spcBef>
                <a:spcPct val="50000"/>
              </a:spcBef>
            </a:pPr>
            <a:r>
              <a:rPr kumimoji="1" lang="en-US" altLang="en-US" sz="2400" b="1">
                <a:solidFill>
                  <a:srgbClr val="FFFF00"/>
                </a:solidFill>
                <a:latin typeface="Verdana" pitchFamily="34" charset="0"/>
              </a:rPr>
              <a:t>The enrollment numbers in the following charts are as of September of each year, except for the estimate for the current year.</a:t>
            </a:r>
          </a:p>
          <a:p>
            <a:pPr>
              <a:spcBef>
                <a:spcPct val="50000"/>
              </a:spcBef>
            </a:pPr>
            <a:endParaRPr kumimoji="1" lang="en-US" altLang="en-US" sz="2400" b="1">
              <a:solidFill>
                <a:srgbClr val="FFFF00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kumimoji="1" lang="en-US" altLang="en-US" sz="2400">
              <a:solidFill>
                <a:srgbClr val="FFFF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12471</TotalTime>
  <Words>3937</Words>
  <Application>Microsoft Office PowerPoint</Application>
  <PresentationFormat>Letter Paper (8.5x11 in)</PresentationFormat>
  <Paragraphs>1472</Paragraphs>
  <Slides>67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5" baseType="lpstr">
      <vt:lpstr>Arial</vt:lpstr>
      <vt:lpstr>Tahoma</vt:lpstr>
      <vt:lpstr>Times</vt:lpstr>
      <vt:lpstr>Times New Roman</vt:lpstr>
      <vt:lpstr>Verdana</vt:lpstr>
      <vt:lpstr>Wingdings</vt:lpstr>
      <vt:lpstr>Wingdings 3</vt:lpstr>
      <vt:lpstr>Textured</vt:lpstr>
      <vt:lpstr>East Troy Community School District </vt:lpstr>
      <vt:lpstr>PowerPoint Presentation</vt:lpstr>
      <vt:lpstr>V. ANNUAL VOLUNTARY SERVICE TO EDUCATION AWARDS</vt:lpstr>
      <vt:lpstr>PowerPoint Presentation</vt:lpstr>
      <vt:lpstr>Moving Forward  toward the  “District of Choice” </vt:lpstr>
      <vt:lpstr>21ST C. ADVISORY SUBCOMMITTEE</vt:lpstr>
      <vt:lpstr>Goals</vt:lpstr>
      <vt:lpstr>  SIX FACETS</vt:lpstr>
      <vt:lpstr>    </vt:lpstr>
      <vt:lpstr>ENROLLMENT HISTORY  Estimate for 14-15</vt:lpstr>
      <vt:lpstr>GENERAL FUND COMPONENT REVENUES 2014-15 SCHOOL YEAR</vt:lpstr>
      <vt:lpstr>GENERAL FUND COMPONENT EXPENDITURES  2014-15 SCHOOL YEAR</vt:lpstr>
      <vt:lpstr>GENERAL FUND &amp; FD 27 SALARIES &amp; BENEFITS 2014-15 SCHOOL YEAR</vt:lpstr>
      <vt:lpstr>Salary/Benefit Distribution by Staff</vt:lpstr>
      <vt:lpstr>MILL RATE HISTORY (14-15 – Estimate) </vt:lpstr>
      <vt:lpstr>% Change in Equalized Value History </vt:lpstr>
      <vt:lpstr>Mill rate can increase, even when taxes decrease</vt:lpstr>
      <vt:lpstr>2013-14 Tax Levy By Municipality</vt:lpstr>
      <vt:lpstr>Report on Student Achievement</vt:lpstr>
      <vt:lpstr>Learning Growth and Attainment</vt:lpstr>
      <vt:lpstr>RESULTS - MAP</vt:lpstr>
      <vt:lpstr>Reading Results (MAP) National Schools in the Top 10%</vt:lpstr>
      <vt:lpstr>Reading Results (MAP) Above 50% of students Met Targeted Growth</vt:lpstr>
      <vt:lpstr>Reading Results (MAP) Overall Percentage of Students Meeting Targeted Growth</vt:lpstr>
      <vt:lpstr>Reading Results (MAP) Overall Increase of Percentage of Cohort Meeting Targeted Growth</vt:lpstr>
      <vt:lpstr>Reading Results (MAP) Grade Levels Above National Norms</vt:lpstr>
      <vt:lpstr>Reading Results (WKCE) Overall Percentage of Grade Levels 3-8, &amp; 10,  Scoring Proficient and/or Advanced</vt:lpstr>
      <vt:lpstr>Reading Results (WKCE) Cohorts 4-8, &amp; 10, That Increased Overall Percentage Scoring Proficient and/or Advanced</vt:lpstr>
      <vt:lpstr>Reading Results (WKCE) Cohorts 4-8, &amp; 10, Percentage Scoring  Proficient and/or Advanced</vt:lpstr>
      <vt:lpstr>Math Results (MAP) National Schools in the Top 10%</vt:lpstr>
      <vt:lpstr>Math Results (MAP) Overall Percentage of Students Meeting Targeted Growth</vt:lpstr>
      <vt:lpstr>Math Results (MAP) Above 50% of students Met Targeted Growth </vt:lpstr>
      <vt:lpstr>Math Results (MAP) Overall Increase of Percentage of Cohort  Meeting Targeted Growth </vt:lpstr>
      <vt:lpstr>Math Results (MAP) Grade Levels Above National Norms</vt:lpstr>
      <vt:lpstr>Math Results (WKCE) Overall Percentage of Grade Levels 3-8, &amp; 10, Scoring Proficient and/or Advanced</vt:lpstr>
      <vt:lpstr>Math Results (WKCE) Cohorts 4-8, &amp; 10, That Increased Overall  Percentage Scoring Proficient and/or Advanced</vt:lpstr>
      <vt:lpstr>Math Results (WKCE) Cohorts 4-8, &amp; 10, Percentage Scoring  Proficient and/or Advanced</vt:lpstr>
      <vt:lpstr>EPAS Results (ACT) East Troy Scores and Participation Rate</vt:lpstr>
      <vt:lpstr>EPAS Results (ACT) District Comparison</vt:lpstr>
      <vt:lpstr>EPAS Results (Explore, Plan, ACT) Cohort (Class of 2018): 2014-15 Grade 9</vt:lpstr>
      <vt:lpstr>EPAS Results (Explore, Plan, ACT) Cohort (Class of 2017): 2014-15 Grade 10</vt:lpstr>
      <vt:lpstr>EPAS Results (Explore, Plan, ACT) Cohort (Class of 2016): 2014-15 Grade 11</vt:lpstr>
      <vt:lpstr>EPAS Results (Explore, Plan, ACT) Cohort (Class of 2015): 2014-15 Grade 12</vt:lpstr>
      <vt:lpstr>EPAS Results (Explore, Plan, ACT) Cohort (Class of 2014): 2013-14 Graduates</vt:lpstr>
      <vt:lpstr>EPAS Results (Explore, Plan, ACT) Cohort - Percent Met or Exceeded Benchmark</vt:lpstr>
      <vt:lpstr>EPAS Results (Explore, Plan, ACT) Cohort - Percent Met or Exceeded Benchmark</vt:lpstr>
      <vt:lpstr>School Perceptions Survey Grade 12 – Percent Strongly Agree and Agree</vt:lpstr>
      <vt:lpstr>School Perceptions Survey Grade 12 – Preferred Instructional Methods</vt:lpstr>
      <vt:lpstr>School Perceptions Survey Grade 8 – Percent Strongly Agree and Agree</vt:lpstr>
      <vt:lpstr>School Perceptions Survey Grade 8 – Preferred Instructional Methods</vt:lpstr>
      <vt:lpstr>School Perceptions Survey Grade 5 – Percent Strongly Agree and Agree</vt:lpstr>
      <vt:lpstr>School Perceptions Survey Grade 5 – Preferred Instructional Methods</vt:lpstr>
      <vt:lpstr>Additional Results</vt:lpstr>
      <vt:lpstr>  VII. TREASURER’S REPORT –  2013-14   </vt:lpstr>
      <vt:lpstr>VIII. PRESENTATION OF THE BUDGET</vt:lpstr>
      <vt:lpstr>14-15 Key Aspects of REVENUES</vt:lpstr>
      <vt:lpstr>14-15 Key Aspects of Shortfall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LONG TERM DEBT As of September 1, 2014</vt:lpstr>
      <vt:lpstr>RESOLUTIONS (Last page of booklet)</vt:lpstr>
      <vt:lpstr>XIII. NEW BUSINESS </vt:lpstr>
    </vt:vector>
  </TitlesOfParts>
  <Company>Clinton Community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2000 Annual School District Meeting</dc:title>
  <dc:creator>Sue</dc:creator>
  <cp:lastModifiedBy>ZWIRGZDAS KATHERINE</cp:lastModifiedBy>
  <cp:revision>470</cp:revision>
  <cp:lastPrinted>2014-09-12T18:51:30Z</cp:lastPrinted>
  <dcterms:created xsi:type="dcterms:W3CDTF">2000-07-24T20:14:24Z</dcterms:created>
  <dcterms:modified xsi:type="dcterms:W3CDTF">2014-09-15T15:16:12Z</dcterms:modified>
</cp:coreProperties>
</file>